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304" r:id="rId3"/>
    <p:sldId id="335" r:id="rId4"/>
    <p:sldId id="263" r:id="rId5"/>
    <p:sldId id="261" r:id="rId6"/>
    <p:sldId id="260" r:id="rId7"/>
    <p:sldId id="262" r:id="rId8"/>
    <p:sldId id="257" r:id="rId9"/>
    <p:sldId id="258" r:id="rId10"/>
    <p:sldId id="259" r:id="rId11"/>
    <p:sldId id="270" r:id="rId12"/>
    <p:sldId id="265" r:id="rId13"/>
    <p:sldId id="266" r:id="rId14"/>
    <p:sldId id="275" r:id="rId15"/>
    <p:sldId id="267" r:id="rId16"/>
    <p:sldId id="280" r:id="rId17"/>
    <p:sldId id="269" r:id="rId18"/>
    <p:sldId id="279" r:id="rId19"/>
    <p:sldId id="278" r:id="rId20"/>
    <p:sldId id="295" r:id="rId21"/>
    <p:sldId id="277" r:id="rId22"/>
    <p:sldId id="273" r:id="rId23"/>
    <p:sldId id="271" r:id="rId24"/>
    <p:sldId id="272" r:id="rId25"/>
    <p:sldId id="376" r:id="rId26"/>
    <p:sldId id="401" r:id="rId27"/>
    <p:sldId id="370" r:id="rId28"/>
    <p:sldId id="371" r:id="rId29"/>
    <p:sldId id="373" r:id="rId30"/>
    <p:sldId id="372" r:id="rId31"/>
    <p:sldId id="374" r:id="rId32"/>
    <p:sldId id="402" r:id="rId33"/>
    <p:sldId id="375" r:id="rId34"/>
    <p:sldId id="404" r:id="rId35"/>
    <p:sldId id="377" r:id="rId36"/>
    <p:sldId id="378" r:id="rId37"/>
    <p:sldId id="379" r:id="rId38"/>
    <p:sldId id="380" r:id="rId39"/>
    <p:sldId id="381" r:id="rId40"/>
    <p:sldId id="382" r:id="rId41"/>
    <p:sldId id="383" r:id="rId42"/>
    <p:sldId id="384" r:id="rId43"/>
    <p:sldId id="385" r:id="rId44"/>
    <p:sldId id="386" r:id="rId45"/>
    <p:sldId id="407" r:id="rId46"/>
    <p:sldId id="405" r:id="rId47"/>
    <p:sldId id="393" r:id="rId48"/>
    <p:sldId id="388" r:id="rId49"/>
    <p:sldId id="452" r:id="rId50"/>
    <p:sldId id="389" r:id="rId51"/>
    <p:sldId id="390" r:id="rId52"/>
    <p:sldId id="391" r:id="rId53"/>
    <p:sldId id="406" r:id="rId54"/>
    <p:sldId id="392" r:id="rId55"/>
    <p:sldId id="394" r:id="rId56"/>
    <p:sldId id="395" r:id="rId57"/>
    <p:sldId id="459" r:id="rId58"/>
    <p:sldId id="396" r:id="rId59"/>
    <p:sldId id="397" r:id="rId60"/>
    <p:sldId id="453" r:id="rId61"/>
    <p:sldId id="448" r:id="rId62"/>
    <p:sldId id="449" r:id="rId63"/>
    <p:sldId id="408" r:id="rId64"/>
    <p:sldId id="451" r:id="rId66"/>
    <p:sldId id="399" r:id="rId67"/>
    <p:sldId id="458" r:id="rId68"/>
    <p:sldId id="455" r:id="rId69"/>
    <p:sldId id="400" r:id="rId70"/>
    <p:sldId id="456" r:id="rId71"/>
    <p:sldId id="460" r:id="rId72"/>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9"/>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gs" Target="tags/tag400.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7.png"/><Relationship Id="rId1" Type="http://schemas.openxmlformats.org/officeDocument/2006/relationships/tags" Target="../tags/tag9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12.png"/><Relationship Id="rId1" Type="http://schemas.openxmlformats.org/officeDocument/2006/relationships/tags" Target="../tags/tag96.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11.jpeg"/><Relationship Id="rId2" Type="http://schemas.openxmlformats.org/officeDocument/2006/relationships/tags" Target="../tags/tag103.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tags" Target="../tags/tag112.xml"/><Relationship Id="rId4" Type="http://schemas.openxmlformats.org/officeDocument/2006/relationships/image" Target="../media/image17.png"/><Relationship Id="rId3" Type="http://schemas.openxmlformats.org/officeDocument/2006/relationships/tags" Target="../tags/tag111.xml"/><Relationship Id="rId2" Type="http://schemas.openxmlformats.org/officeDocument/2006/relationships/tags" Target="../tags/tag110.xml"/><Relationship Id="rId14" Type="http://schemas.openxmlformats.org/officeDocument/2006/relationships/slideLayout" Target="../slideLayouts/slideLayout2.xml"/><Relationship Id="rId13" Type="http://schemas.openxmlformats.org/officeDocument/2006/relationships/tags" Target="../tags/tag115.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tags" Target="../tags/tag109.xml"/></Relationships>
</file>

<file path=ppt/slides/_rels/slide16.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media/image25.jpeg"/><Relationship Id="rId7" Type="http://schemas.openxmlformats.org/officeDocument/2006/relationships/tags" Target="../tags/tag119.xml"/><Relationship Id="rId6" Type="http://schemas.openxmlformats.org/officeDocument/2006/relationships/image" Target="../media/image24.jpeg"/><Relationship Id="rId5" Type="http://schemas.openxmlformats.org/officeDocument/2006/relationships/tags" Target="../tags/tag118.xml"/><Relationship Id="rId4" Type="http://schemas.openxmlformats.org/officeDocument/2006/relationships/image" Target="../media/image15.jpeg"/><Relationship Id="rId3" Type="http://schemas.openxmlformats.org/officeDocument/2006/relationships/tags" Target="../tags/tag117.xml"/><Relationship Id="rId2" Type="http://schemas.openxmlformats.org/officeDocument/2006/relationships/image" Target="../media/image23.jpeg"/><Relationship Id="rId10" Type="http://schemas.openxmlformats.org/officeDocument/2006/relationships/slideLayout" Target="../slideLayouts/slideLayout2.xml"/><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image" Target="../media/image29.png"/><Relationship Id="rId7" Type="http://schemas.openxmlformats.org/officeDocument/2006/relationships/tags" Target="../tags/tag124.xml"/><Relationship Id="rId6" Type="http://schemas.openxmlformats.org/officeDocument/2006/relationships/image" Target="../media/image28.png"/><Relationship Id="rId5" Type="http://schemas.openxmlformats.org/officeDocument/2006/relationships/tags" Target="../tags/tag123.xml"/><Relationship Id="rId4" Type="http://schemas.openxmlformats.org/officeDocument/2006/relationships/image" Target="../media/image27.png"/><Relationship Id="rId3" Type="http://schemas.openxmlformats.org/officeDocument/2006/relationships/tags" Target="../tags/tag122.xml"/><Relationship Id="rId2" Type="http://schemas.openxmlformats.org/officeDocument/2006/relationships/image" Target="../media/image26.png"/><Relationship Id="rId12" Type="http://schemas.openxmlformats.org/officeDocument/2006/relationships/slideLayout" Target="../slideLayouts/slideLayout2.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2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image" Target="../media/image30.jpeg"/><Relationship Id="rId2" Type="http://schemas.openxmlformats.org/officeDocument/2006/relationships/image" Target="../media/image23.jpeg"/><Relationship Id="rId1" Type="http://schemas.openxmlformats.org/officeDocument/2006/relationships/tags" Target="../tags/tag128.xml"/></Relationships>
</file>

<file path=ppt/slides/_rels/slide1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1.jpeg"/><Relationship Id="rId2" Type="http://schemas.openxmlformats.org/officeDocument/2006/relationships/tags" Target="../tags/tag133.xml"/><Relationship Id="rId15" Type="http://schemas.openxmlformats.org/officeDocument/2006/relationships/slideLayout" Target="../slideLayouts/slideLayout2.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8.xml"/><Relationship Id="rId4" Type="http://schemas.openxmlformats.org/officeDocument/2006/relationships/image" Target="../media/image31.png"/><Relationship Id="rId3" Type="http://schemas.openxmlformats.org/officeDocument/2006/relationships/tags" Target="../tags/tag147.xml"/><Relationship Id="rId2" Type="http://schemas.openxmlformats.org/officeDocument/2006/relationships/image" Target="../media/image11.jpeg"/><Relationship Id="rId1" Type="http://schemas.openxmlformats.org/officeDocument/2006/relationships/tags" Target="../tags/tag14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32.png"/><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25.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37.png"/><Relationship Id="rId7" Type="http://schemas.openxmlformats.org/officeDocument/2006/relationships/tags" Target="../tags/tag156.xml"/><Relationship Id="rId6" Type="http://schemas.openxmlformats.org/officeDocument/2006/relationships/image" Target="../media/image36.png"/><Relationship Id="rId5" Type="http://schemas.openxmlformats.org/officeDocument/2006/relationships/tags" Target="../tags/tag155.xml"/><Relationship Id="rId4" Type="http://schemas.openxmlformats.org/officeDocument/2006/relationships/image" Target="../media/image35.png"/><Relationship Id="rId3" Type="http://schemas.openxmlformats.org/officeDocument/2006/relationships/tags" Target="../tags/tag154.xml"/><Relationship Id="rId2" Type="http://schemas.openxmlformats.org/officeDocument/2006/relationships/image" Target="../media/image34.png"/><Relationship Id="rId10" Type="http://schemas.openxmlformats.org/officeDocument/2006/relationships/slideLayout" Target="../slideLayouts/slideLayout2.xml"/><Relationship Id="rId1" Type="http://schemas.openxmlformats.org/officeDocument/2006/relationships/tags" Target="../tags/tag15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0.xml"/><Relationship Id="rId4" Type="http://schemas.openxmlformats.org/officeDocument/2006/relationships/image" Target="../media/image39.png"/><Relationship Id="rId3" Type="http://schemas.openxmlformats.org/officeDocument/2006/relationships/tags" Target="../tags/tag159.xml"/><Relationship Id="rId2" Type="http://schemas.openxmlformats.org/officeDocument/2006/relationships/image" Target="../media/image38.png"/><Relationship Id="rId1" Type="http://schemas.openxmlformats.org/officeDocument/2006/relationships/tags" Target="../tags/tag158.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3.xml"/><Relationship Id="rId4" Type="http://schemas.openxmlformats.org/officeDocument/2006/relationships/image" Target="../media/image41.png"/><Relationship Id="rId3" Type="http://schemas.openxmlformats.org/officeDocument/2006/relationships/tags" Target="../tags/tag162.xml"/><Relationship Id="rId2" Type="http://schemas.openxmlformats.org/officeDocument/2006/relationships/image" Target="../media/image40.png"/><Relationship Id="rId1" Type="http://schemas.openxmlformats.org/officeDocument/2006/relationships/tags" Target="../tags/tag16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image" Target="../media/image42.png"/><Relationship Id="rId1" Type="http://schemas.openxmlformats.org/officeDocument/2006/relationships/tags" Target="../tags/tag164.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7.xml"/><Relationship Id="rId2" Type="http://schemas.openxmlformats.org/officeDocument/2006/relationships/image" Target="../media/image43.png"/><Relationship Id="rId1" Type="http://schemas.openxmlformats.org/officeDocument/2006/relationships/tags" Target="../tags/tag16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image" Target="../media/image1.png"/><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image" Target="../media/image35.png"/><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image" Target="../media/image46.png"/><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image" Target="../media/image45.png"/><Relationship Id="rId10" Type="http://schemas.openxmlformats.org/officeDocument/2006/relationships/slideLayout" Target="../slideLayouts/slideLayout2.xml"/><Relationship Id="rId1" Type="http://schemas.openxmlformats.org/officeDocument/2006/relationships/tags" Target="../tags/tag16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image" Target="../media/image48.png"/><Relationship Id="rId3" Type="http://schemas.openxmlformats.org/officeDocument/2006/relationships/tags" Target="../tags/tag178.xml"/><Relationship Id="rId2" Type="http://schemas.openxmlformats.org/officeDocument/2006/relationships/image" Target="../media/image47.png"/><Relationship Id="rId1" Type="http://schemas.openxmlformats.org/officeDocument/2006/relationships/tags" Target="../tags/tag177.xml"/></Relationships>
</file>

<file path=ppt/slides/_rels/slide35.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image" Target="../media/image50.png"/><Relationship Id="rId3" Type="http://schemas.openxmlformats.org/officeDocument/2006/relationships/tags" Target="../tags/tag183.xml"/><Relationship Id="rId24" Type="http://schemas.openxmlformats.org/officeDocument/2006/relationships/slideLayout" Target="../slideLayouts/slideLayout2.xml"/><Relationship Id="rId23" Type="http://schemas.openxmlformats.org/officeDocument/2006/relationships/tags" Target="../tags/tag202.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image" Target="../media/image49.png"/><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2.xml"/></Relationships>
</file>

<file path=ppt/slides/_rels/slide36.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image" Target="../media/image52.png"/><Relationship Id="rId3" Type="http://schemas.openxmlformats.org/officeDocument/2006/relationships/tags" Target="../tags/tag204.xml"/><Relationship Id="rId24" Type="http://schemas.openxmlformats.org/officeDocument/2006/relationships/slideLayout" Target="../slideLayouts/slideLayout2.xml"/><Relationship Id="rId23" Type="http://schemas.openxmlformats.org/officeDocument/2006/relationships/tags" Target="../tags/tag223.xml"/><Relationship Id="rId22" Type="http://schemas.openxmlformats.org/officeDocument/2006/relationships/tags" Target="../tags/tag222.xml"/><Relationship Id="rId21" Type="http://schemas.openxmlformats.org/officeDocument/2006/relationships/tags" Target="../tags/tag221.xml"/><Relationship Id="rId20" Type="http://schemas.openxmlformats.org/officeDocument/2006/relationships/tags" Target="../tags/tag220.xml"/><Relationship Id="rId2" Type="http://schemas.openxmlformats.org/officeDocument/2006/relationships/image" Target="../media/image51.png"/><Relationship Id="rId19" Type="http://schemas.openxmlformats.org/officeDocument/2006/relationships/tags" Target="../tags/tag219.xml"/><Relationship Id="rId18" Type="http://schemas.openxmlformats.org/officeDocument/2006/relationships/tags" Target="../tags/tag218.xml"/><Relationship Id="rId17" Type="http://schemas.openxmlformats.org/officeDocument/2006/relationships/tags" Target="../tags/tag217.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3.xml"/></Relationships>
</file>

<file path=ppt/slides/_rels/slide37.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image" Target="../media/image54.png"/><Relationship Id="rId3" Type="http://schemas.openxmlformats.org/officeDocument/2006/relationships/tags" Target="../tags/tag225.xml"/><Relationship Id="rId24" Type="http://schemas.openxmlformats.org/officeDocument/2006/relationships/slideLayout" Target="../slideLayouts/slideLayout2.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openxmlformats.org/officeDocument/2006/relationships/image" Target="../media/image53.png"/><Relationship Id="rId19" Type="http://schemas.openxmlformats.org/officeDocument/2006/relationships/tags" Target="../tags/tag240.xml"/><Relationship Id="rId18" Type="http://schemas.openxmlformats.org/officeDocument/2006/relationships/tags" Target="../tags/tag239.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4.xml"/></Relationships>
</file>

<file path=ppt/slides/_rels/slide38.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image" Target="../media/image56.png"/><Relationship Id="rId3" Type="http://schemas.openxmlformats.org/officeDocument/2006/relationships/tags" Target="../tags/tag246.xml"/><Relationship Id="rId24" Type="http://schemas.openxmlformats.org/officeDocument/2006/relationships/slideLayout" Target="../slideLayouts/slideLayout2.xml"/><Relationship Id="rId23" Type="http://schemas.openxmlformats.org/officeDocument/2006/relationships/tags" Target="../tags/tag265.xml"/><Relationship Id="rId22" Type="http://schemas.openxmlformats.org/officeDocument/2006/relationships/tags" Target="../tags/tag264.xml"/><Relationship Id="rId21" Type="http://schemas.openxmlformats.org/officeDocument/2006/relationships/tags" Target="../tags/tag263.xml"/><Relationship Id="rId20" Type="http://schemas.openxmlformats.org/officeDocument/2006/relationships/tags" Target="../tags/tag262.xml"/><Relationship Id="rId2" Type="http://schemas.openxmlformats.org/officeDocument/2006/relationships/image" Target="../media/image55.png"/><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5.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image" Target="../media/image58.png"/><Relationship Id="rId3" Type="http://schemas.openxmlformats.org/officeDocument/2006/relationships/tags" Target="../tags/tag267.xml"/><Relationship Id="rId2" Type="http://schemas.openxmlformats.org/officeDocument/2006/relationships/image" Target="../media/image57.png"/><Relationship Id="rId1" Type="http://schemas.openxmlformats.org/officeDocument/2006/relationships/tags" Target="../tags/tag26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3.png"/><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image" Target="../media/image60.png"/><Relationship Id="rId3" Type="http://schemas.openxmlformats.org/officeDocument/2006/relationships/tags" Target="../tags/tag272.xml"/><Relationship Id="rId24" Type="http://schemas.openxmlformats.org/officeDocument/2006/relationships/slideLayout" Target="../slideLayouts/slideLayout2.xml"/><Relationship Id="rId23" Type="http://schemas.openxmlformats.org/officeDocument/2006/relationships/tags" Target="../tags/tag291.xml"/><Relationship Id="rId22" Type="http://schemas.openxmlformats.org/officeDocument/2006/relationships/tags" Target="../tags/tag290.xml"/><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image" Target="../media/image59.png"/><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71.xml"/></Relationships>
</file>

<file path=ppt/slides/_rels/slide41.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media/image62.png"/><Relationship Id="rId3" Type="http://schemas.openxmlformats.org/officeDocument/2006/relationships/tags" Target="../tags/tag293.xml"/><Relationship Id="rId24" Type="http://schemas.openxmlformats.org/officeDocument/2006/relationships/slideLayout" Target="../slideLayouts/slideLayout2.xml"/><Relationship Id="rId23" Type="http://schemas.openxmlformats.org/officeDocument/2006/relationships/tags" Target="../tags/tag312.xml"/><Relationship Id="rId22" Type="http://schemas.openxmlformats.org/officeDocument/2006/relationships/tags" Target="../tags/tag311.xml"/><Relationship Id="rId21" Type="http://schemas.openxmlformats.org/officeDocument/2006/relationships/tags" Target="../tags/tag310.xml"/><Relationship Id="rId20" Type="http://schemas.openxmlformats.org/officeDocument/2006/relationships/tags" Target="../tags/tag309.xml"/><Relationship Id="rId2" Type="http://schemas.openxmlformats.org/officeDocument/2006/relationships/image" Target="../media/image61.png"/><Relationship Id="rId19" Type="http://schemas.openxmlformats.org/officeDocument/2006/relationships/tags" Target="../tags/tag308.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tags" Target="../tags/tag304.xml"/><Relationship Id="rId14" Type="http://schemas.openxmlformats.org/officeDocument/2006/relationships/tags" Target="../tags/tag303.xml"/><Relationship Id="rId13" Type="http://schemas.openxmlformats.org/officeDocument/2006/relationships/tags" Target="../tags/tag302.xml"/><Relationship Id="rId12" Type="http://schemas.openxmlformats.org/officeDocument/2006/relationships/tags" Target="../tags/tag301.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2.xml"/></Relationships>
</file>

<file path=ppt/slides/_rels/slide42.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64.png"/><Relationship Id="rId3" Type="http://schemas.openxmlformats.org/officeDocument/2006/relationships/tags" Target="../tags/tag314.xml"/><Relationship Id="rId24" Type="http://schemas.openxmlformats.org/officeDocument/2006/relationships/slideLayout" Target="../slideLayouts/slideLayout2.xml"/><Relationship Id="rId23" Type="http://schemas.openxmlformats.org/officeDocument/2006/relationships/tags" Target="../tags/tag333.xml"/><Relationship Id="rId22" Type="http://schemas.openxmlformats.org/officeDocument/2006/relationships/tags" Target="../tags/tag332.xml"/><Relationship Id="rId21" Type="http://schemas.openxmlformats.org/officeDocument/2006/relationships/tags" Target="../tags/tag331.xml"/><Relationship Id="rId20" Type="http://schemas.openxmlformats.org/officeDocument/2006/relationships/tags" Target="../tags/tag330.xml"/><Relationship Id="rId2" Type="http://schemas.openxmlformats.org/officeDocument/2006/relationships/image" Target="../media/image63.png"/><Relationship Id="rId19" Type="http://schemas.openxmlformats.org/officeDocument/2006/relationships/tags" Target="../tags/tag329.xml"/><Relationship Id="rId18" Type="http://schemas.openxmlformats.org/officeDocument/2006/relationships/tags" Target="../tags/tag328.xml"/><Relationship Id="rId17" Type="http://schemas.openxmlformats.org/officeDocument/2006/relationships/tags" Target="../tags/tag327.xml"/><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tags" Target="../tags/tag313.xml"/></Relationships>
</file>

<file path=ppt/slides/_rels/slide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4" Type="http://schemas.openxmlformats.org/officeDocument/2006/relationships/slideLayout" Target="../slideLayouts/slideLayout2.xml"/><Relationship Id="rId23" Type="http://schemas.openxmlformats.org/officeDocument/2006/relationships/tags" Target="../tags/tag354.xml"/><Relationship Id="rId22" Type="http://schemas.openxmlformats.org/officeDocument/2006/relationships/tags" Target="../tags/tag353.xml"/><Relationship Id="rId21" Type="http://schemas.openxmlformats.org/officeDocument/2006/relationships/tags" Target="../tags/tag352.xml"/><Relationship Id="rId20" Type="http://schemas.openxmlformats.org/officeDocument/2006/relationships/tags" Target="../tags/tag351.xml"/><Relationship Id="rId2" Type="http://schemas.openxmlformats.org/officeDocument/2006/relationships/image" Target="../media/image65.png"/><Relationship Id="rId19" Type="http://schemas.openxmlformats.org/officeDocument/2006/relationships/tags" Target="../tags/tag350.xml"/><Relationship Id="rId18" Type="http://schemas.openxmlformats.org/officeDocument/2006/relationships/tags" Target="../tags/tag349.xml"/><Relationship Id="rId17" Type="http://schemas.openxmlformats.org/officeDocument/2006/relationships/tags" Target="../tags/tag348.xml"/><Relationship Id="rId16" Type="http://schemas.openxmlformats.org/officeDocument/2006/relationships/tags" Target="../tags/tag347.xml"/><Relationship Id="rId15" Type="http://schemas.openxmlformats.org/officeDocument/2006/relationships/tags" Target="../tags/tag346.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image" Target="../media/image66.png"/><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tags" Target="../tags/tag334.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8.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60.xml"/><Relationship Id="rId2" Type="http://schemas.openxmlformats.org/officeDocument/2006/relationships/image" Target="../media/image67.png"/><Relationship Id="rId1" Type="http://schemas.openxmlformats.org/officeDocument/2006/relationships/tags" Target="../tags/tag35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3.xml"/><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7.png"/><Relationship Id="rId7" Type="http://schemas.openxmlformats.org/officeDocument/2006/relationships/tags" Target="../tags/tag74.xml"/><Relationship Id="rId6" Type="http://schemas.openxmlformats.org/officeDocument/2006/relationships/image" Target="../media/image6.png"/><Relationship Id="rId5" Type="http://schemas.openxmlformats.org/officeDocument/2006/relationships/tags" Target="../tags/tag73.xml"/><Relationship Id="rId4" Type="http://schemas.openxmlformats.org/officeDocument/2006/relationships/image" Target="../media/image5.png"/><Relationship Id="rId3" Type="http://schemas.openxmlformats.org/officeDocument/2006/relationships/tags" Target="../tags/tag7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tags" Target="../tags/tag71.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image" Target="../media/image68.jpe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image" Target="../media/image69.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1.xml"/><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image" Target="../media/image70.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image" Target="../media/image71.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8.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9.xml"/><Relationship Id="rId2" Type="http://schemas.openxmlformats.org/officeDocument/2006/relationships/image" Target="../media/image73.png"/><Relationship Id="rId1" Type="http://schemas.openxmlformats.org/officeDocument/2006/relationships/image" Target="../media/image72.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image" Target="../media/image75.png"/><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3.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9.png"/><Relationship Id="rId2" Type="http://schemas.openxmlformats.org/officeDocument/2006/relationships/tags" Target="../tags/tag76.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4.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image" Target="../media/image76.png"/><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74.png"/><Relationship Id="rId1" Type="http://schemas.openxmlformats.org/officeDocument/2006/relationships/tags" Target="../tags/tag385.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391.xml"/><Relationship Id="rId2" Type="http://schemas.openxmlformats.org/officeDocument/2006/relationships/image" Target="../media/image77.png"/><Relationship Id="rId1" Type="http://schemas.openxmlformats.org/officeDocument/2006/relationships/tags" Target="../tags/tag390.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6.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7.xml"/><Relationship Id="rId2" Type="http://schemas.openxmlformats.org/officeDocument/2006/relationships/image" Target="../media/image80.png"/><Relationship Id="rId1" Type="http://schemas.openxmlformats.org/officeDocument/2006/relationships/image" Target="../media/image7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4.png"/><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image" Target="../media/image4.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3.xml"/><Relationship Id="rId6" Type="http://schemas.openxmlformats.org/officeDocument/2006/relationships/image" Target="../media/image4.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1198800" y="1330960"/>
            <a:ext cx="9799200" cy="2570400"/>
          </a:xfrm>
          <a:prstGeom prst="rect">
            <a:avLst/>
          </a:prstGeom>
        </p:spPr>
        <p:txBody>
          <a:bodyPr vert="horz" lIns="90000" tIns="46800" rIns="90000" bIns="46800" rtlCol="0" anchor="b"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r>
              <a:rPr lang="zh-CN" altLang="zh-CN" sz="3555">
                <a:sym typeface="+mn-ea"/>
              </a:rPr>
              <a:t>电子束曝光</a:t>
            </a:r>
            <a:r>
              <a:rPr lang="zh-CN" altLang="zh-CN" sz="3555">
                <a:sym typeface="+mn-ea"/>
              </a:rPr>
              <a:t>机Beam Blank设计对</a:t>
            </a:r>
            <a:r>
              <a:rPr lang="zh-CN" altLang="zh-CN" sz="3555">
                <a:sym typeface="+mn-ea"/>
              </a:rPr>
              <a:t>曝光加工的影响仿真计算</a:t>
            </a:r>
            <a:endParaRPr lang="zh-CN" altLang="zh-CN" sz="3555"/>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样品曝光效果</a:t>
            </a:r>
            <a:r>
              <a:rPr lang="zh-CN" altLang="en-US"/>
              <a:t>之间关系</a:t>
            </a:r>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4023995" y="1496060"/>
            <a:ext cx="3919855" cy="4759325"/>
          </a:xfrm>
          <a:prstGeom prst="rect">
            <a:avLst/>
          </a:prstGeom>
        </p:spPr>
      </p:pic>
      <p:cxnSp>
        <p:nvCxnSpPr>
          <p:cNvPr id="6" name="直接箭头连接符 5"/>
          <p:cNvCxnSpPr/>
          <p:nvPr/>
        </p:nvCxnSpPr>
        <p:spPr>
          <a:xfrm flipH="1" flipV="1">
            <a:off x="7766050" y="4523105"/>
            <a:ext cx="1550035" cy="666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9630410" y="4372610"/>
            <a:ext cx="1851660" cy="368300"/>
          </a:xfrm>
          <a:prstGeom prst="rect">
            <a:avLst/>
          </a:prstGeom>
          <a:noFill/>
        </p:spPr>
        <p:txBody>
          <a:bodyPr wrap="square" rtlCol="0">
            <a:spAutoFit/>
          </a:bodyPr>
          <a:p>
            <a:r>
              <a:rPr lang="zh-CN" altLang="en-US"/>
              <a:t>放大倍数</a:t>
            </a:r>
            <a:r>
              <a:rPr lang="en-US" altLang="zh-CN"/>
              <a:t>=8</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高斯剂量</a:t>
            </a:r>
            <a:r>
              <a:rPr lang="zh-CN" altLang="en-US"/>
              <a:t>分布</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251075" y="1686560"/>
            <a:ext cx="7524750" cy="4572000"/>
          </a:xfrm>
          <a:prstGeom prst="rect">
            <a:avLst/>
          </a:prstGeom>
        </p:spPr>
      </p:pic>
      <p:sp>
        <p:nvSpPr>
          <p:cNvPr id="5" name="文本框 4"/>
          <p:cNvSpPr txBox="1"/>
          <p:nvPr/>
        </p:nvSpPr>
        <p:spPr>
          <a:xfrm>
            <a:off x="7609205" y="3788410"/>
            <a:ext cx="2129155" cy="368300"/>
          </a:xfrm>
          <a:prstGeom prst="rect">
            <a:avLst/>
          </a:prstGeom>
          <a:noFill/>
        </p:spPr>
        <p:txBody>
          <a:bodyPr wrap="square" rtlCol="0">
            <a:spAutoFit/>
          </a:bodyPr>
          <a:p>
            <a:r>
              <a:rPr lang="en-US" altLang="zh-CN"/>
              <a:t>FWHM=10</a:t>
            </a:r>
            <a:r>
              <a:rPr lang="en-US" altLang="zh-CN"/>
              <a:t>nm</a:t>
            </a:r>
            <a:endParaRPr lang="en-US" altLang="zh-CN"/>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扫描</a:t>
            </a:r>
            <a:r>
              <a:rPr lang="zh-CN" altLang="en-US"/>
              <a:t>函数</a:t>
            </a:r>
            <a:endParaRPr lang="zh-CN" altLang="en-US"/>
          </a:p>
        </p:txBody>
      </p:sp>
      <p:pic>
        <p:nvPicPr>
          <p:cNvPr id="4" name="内容占位符 3" descr="锯齿波"/>
          <p:cNvPicPr>
            <a:picLocks noChangeAspect="1"/>
          </p:cNvPicPr>
          <p:nvPr>
            <p:ph idx="1"/>
          </p:nvPr>
        </p:nvPicPr>
        <p:blipFill>
          <a:blip r:embed="rId1"/>
          <a:srcRect l="12453" t="6803" b="10184"/>
          <a:stretch>
            <a:fillRect/>
          </a:stretch>
        </p:blipFill>
        <p:spPr>
          <a:xfrm>
            <a:off x="608330" y="2059305"/>
            <a:ext cx="5151120" cy="3062605"/>
          </a:xfrm>
          <a:prstGeom prst="rect">
            <a:avLst/>
          </a:prstGeom>
        </p:spPr>
      </p:pic>
      <p:pic>
        <p:nvPicPr>
          <p:cNvPr id="5" name="图片 4" descr="线"/>
          <p:cNvPicPr>
            <a:picLocks noChangeAspect="1"/>
          </p:cNvPicPr>
          <p:nvPr/>
        </p:nvPicPr>
        <p:blipFill>
          <a:blip r:embed="rId2"/>
          <a:srcRect l="12496" t="6891" b="10462"/>
          <a:stretch>
            <a:fillRect/>
          </a:stretch>
        </p:blipFill>
        <p:spPr>
          <a:xfrm>
            <a:off x="6965315" y="2056765"/>
            <a:ext cx="5090160" cy="3070860"/>
          </a:xfrm>
          <a:prstGeom prst="rect">
            <a:avLst/>
          </a:prstGeom>
        </p:spPr>
      </p:pic>
      <p:sp>
        <p:nvSpPr>
          <p:cNvPr id="6" name="文本框 5"/>
          <p:cNvSpPr txBox="1"/>
          <p:nvPr/>
        </p:nvSpPr>
        <p:spPr>
          <a:xfrm>
            <a:off x="1616710" y="5560060"/>
            <a:ext cx="1749425" cy="922020"/>
          </a:xfrm>
          <a:prstGeom prst="rect">
            <a:avLst/>
          </a:prstGeom>
          <a:noFill/>
        </p:spPr>
        <p:txBody>
          <a:bodyPr wrap="square" rtlCol="0">
            <a:spAutoFit/>
          </a:bodyPr>
          <a:p>
            <a:r>
              <a:rPr lang="zh-CN" altLang="en-US"/>
              <a:t>停留时间</a:t>
            </a:r>
            <a:r>
              <a:rPr lang="en-US" altLang="zh-CN"/>
              <a:t>50ns</a:t>
            </a:r>
            <a:r>
              <a:rPr lang="zh-CN" altLang="en-US"/>
              <a:t>（</a:t>
            </a:r>
            <a:r>
              <a:rPr lang="en-US" altLang="zh-CN"/>
              <a:t>dwell time</a:t>
            </a:r>
            <a:r>
              <a:rPr lang="zh-CN" altLang="en-US"/>
              <a:t>）</a:t>
            </a:r>
            <a:endParaRPr lang="zh-CN" altLang="en-US"/>
          </a:p>
          <a:p>
            <a:r>
              <a:rPr lang="en-US" altLang="zh-CN"/>
              <a:t>     </a:t>
            </a:r>
            <a:endParaRPr lang="en-US" altLang="zh-CN"/>
          </a:p>
        </p:txBody>
      </p:sp>
      <p:cxnSp>
        <p:nvCxnSpPr>
          <p:cNvPr id="7" name="直接连接符 6"/>
          <p:cNvCxnSpPr/>
          <p:nvPr/>
        </p:nvCxnSpPr>
        <p:spPr>
          <a:xfrm>
            <a:off x="2014220" y="4189730"/>
            <a:ext cx="0" cy="6915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连接符 7"/>
          <p:cNvCxnSpPr/>
          <p:nvPr>
            <p:custDataLst>
              <p:tags r:id="rId3"/>
            </p:custDataLst>
          </p:nvPr>
        </p:nvCxnSpPr>
        <p:spPr>
          <a:xfrm flipH="1">
            <a:off x="2485390" y="3888740"/>
            <a:ext cx="5715" cy="93726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2032635" y="4563110"/>
            <a:ext cx="440055" cy="63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4"/>
            </p:custDataLst>
          </p:nvPr>
        </p:nvCxnSpPr>
        <p:spPr>
          <a:xfrm>
            <a:off x="1292225" y="3890010"/>
            <a:ext cx="0" cy="2940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5"/>
            </p:custDataLst>
          </p:nvPr>
        </p:nvSpPr>
        <p:spPr>
          <a:xfrm>
            <a:off x="935355" y="3305810"/>
            <a:ext cx="1749425" cy="645160"/>
          </a:xfrm>
          <a:prstGeom prst="rect">
            <a:avLst/>
          </a:prstGeom>
          <a:noFill/>
        </p:spPr>
        <p:txBody>
          <a:bodyPr wrap="square" rtlCol="0">
            <a:spAutoFit/>
          </a:bodyPr>
          <a:p>
            <a:r>
              <a:rPr lang="zh-CN" altLang="en-US"/>
              <a:t>移动距离</a:t>
            </a:r>
            <a:r>
              <a:rPr lang="en-US" altLang="zh-CN"/>
              <a:t>10n</a:t>
            </a:r>
            <a:r>
              <a:rPr lang="en-US" altLang="zh-CN"/>
              <a:t>m</a:t>
            </a:r>
            <a:endParaRPr lang="en-US" altLang="zh-CN"/>
          </a:p>
          <a:p>
            <a:r>
              <a:rPr lang="zh-CN" altLang="en-US"/>
              <a:t>（</a:t>
            </a:r>
            <a:r>
              <a:rPr lang="en-US" altLang="zh-CN"/>
              <a:t>step size</a:t>
            </a:r>
            <a:r>
              <a:rPr lang="zh-CN" altLang="en-US"/>
              <a:t>）</a:t>
            </a:r>
            <a:endParaRPr lang="zh-CN" altLang="en-US"/>
          </a:p>
        </p:txBody>
      </p:sp>
      <p:sp>
        <p:nvSpPr>
          <p:cNvPr id="12" name="右箭头 11"/>
          <p:cNvSpPr/>
          <p:nvPr/>
        </p:nvSpPr>
        <p:spPr>
          <a:xfrm>
            <a:off x="5812790" y="3639185"/>
            <a:ext cx="697230" cy="3117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3439160" y="5560060"/>
            <a:ext cx="4064000" cy="645160"/>
          </a:xfrm>
          <a:prstGeom prst="rect">
            <a:avLst/>
          </a:prstGeom>
          <a:noFill/>
        </p:spPr>
        <p:txBody>
          <a:bodyPr wrap="square" rtlCol="0">
            <a:spAutoFit/>
          </a:bodyPr>
          <a:p>
            <a:r>
              <a:rPr lang="en-US" altLang="zh-CN">
                <a:sym typeface="+mn-ea"/>
              </a:rPr>
              <a:t>20MHZ</a:t>
            </a:r>
            <a:endParaRPr lang="en-US" altLang="zh-CN"/>
          </a:p>
          <a:p>
            <a:endParaRPr lang="zh-CN" altLang="en-US"/>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a:t>
            </a:r>
            <a:r>
              <a:rPr lang="zh-CN" altLang="en-US"/>
              <a:t>曝光效果</a:t>
            </a:r>
            <a:endParaRPr lang="zh-CN" altLang="en-US"/>
          </a:p>
        </p:txBody>
      </p:sp>
      <p:pic>
        <p:nvPicPr>
          <p:cNvPr id="4" name="图片 3" descr="结果11"/>
          <p:cNvPicPr>
            <a:picLocks noChangeAspect="1"/>
          </p:cNvPicPr>
          <p:nvPr/>
        </p:nvPicPr>
        <p:blipFill>
          <a:blip r:embed="rId1"/>
          <a:srcRect r="15160"/>
          <a:stretch>
            <a:fillRect/>
          </a:stretch>
        </p:blipFill>
        <p:spPr>
          <a:xfrm>
            <a:off x="6006465" y="1185545"/>
            <a:ext cx="5480050" cy="5046345"/>
          </a:xfrm>
          <a:prstGeom prst="rect">
            <a:avLst/>
          </a:prstGeom>
        </p:spPr>
      </p:pic>
      <p:pic>
        <p:nvPicPr>
          <p:cNvPr id="5" name="图片 4" descr="untitled"/>
          <p:cNvPicPr>
            <a:picLocks noChangeAspect="1"/>
          </p:cNvPicPr>
          <p:nvPr/>
        </p:nvPicPr>
        <p:blipFill>
          <a:blip r:embed="rId2"/>
          <a:srcRect r="16693"/>
          <a:stretch>
            <a:fillRect/>
          </a:stretch>
        </p:blipFill>
        <p:spPr>
          <a:xfrm>
            <a:off x="335915" y="1313815"/>
            <a:ext cx="5526405" cy="47898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样品</a:t>
            </a:r>
            <a:r>
              <a:rPr lang="zh-CN" altLang="en-US"/>
              <a:t>曝光效果</a:t>
            </a:r>
            <a:endParaRPr lang="zh-CN" altLang="en-US"/>
          </a:p>
        </p:txBody>
      </p:sp>
      <p:sp>
        <p:nvSpPr>
          <p:cNvPr id="3" name="内容占位符 2"/>
          <p:cNvSpPr>
            <a:spLocks noGrp="1"/>
          </p:cNvSpPr>
          <p:nvPr>
            <p:ph idx="1"/>
          </p:nvPr>
        </p:nvSpPr>
        <p:spPr>
          <a:xfrm>
            <a:off x="6527800" y="1832610"/>
            <a:ext cx="5186680" cy="4180840"/>
          </a:xfrm>
        </p:spPr>
        <p:txBody>
          <a:bodyPr/>
          <a:p>
            <a:endParaRPr lang="zh-CN" altLang="en-US"/>
          </a:p>
        </p:txBody>
      </p:sp>
      <p:pic>
        <p:nvPicPr>
          <p:cNvPr id="4" name="图片 3" descr="结果11"/>
          <p:cNvPicPr>
            <a:picLocks noChangeAspect="1"/>
          </p:cNvPicPr>
          <p:nvPr/>
        </p:nvPicPr>
        <p:blipFill>
          <a:blip r:embed="rId1"/>
          <a:srcRect r="15160"/>
          <a:stretch>
            <a:fillRect/>
          </a:stretch>
        </p:blipFill>
        <p:spPr>
          <a:xfrm>
            <a:off x="442595" y="1550670"/>
            <a:ext cx="5233670" cy="4819650"/>
          </a:xfrm>
          <a:prstGeom prst="rect">
            <a:avLst/>
          </a:prstGeom>
        </p:spPr>
      </p:pic>
      <p:pic>
        <p:nvPicPr>
          <p:cNvPr id="6" name="内容占位符 4" descr="s1"/>
          <p:cNvPicPr>
            <a:picLocks noChangeAspect="1"/>
          </p:cNvPicPr>
          <p:nvPr>
            <p:custDataLst>
              <p:tags r:id="rId2"/>
            </p:custDataLst>
          </p:nvPr>
        </p:nvPicPr>
        <p:blipFill>
          <a:blip r:embed="rId3"/>
          <a:stretch>
            <a:fillRect/>
          </a:stretch>
        </p:blipFill>
        <p:spPr>
          <a:xfrm>
            <a:off x="5774055" y="1943735"/>
            <a:ext cx="6266180" cy="4069715"/>
          </a:xfrm>
          <a:prstGeom prst="rect">
            <a:avLst/>
          </a:prstGeom>
        </p:spPr>
      </p:pic>
      <p:cxnSp>
        <p:nvCxnSpPr>
          <p:cNvPr id="8" name="直接箭头连接符 7"/>
          <p:cNvCxnSpPr/>
          <p:nvPr>
            <p:custDataLst>
              <p:tags r:id="rId4"/>
            </p:custDataLst>
          </p:nvPr>
        </p:nvCxnSpPr>
        <p:spPr>
          <a:xfrm>
            <a:off x="7470140" y="3792220"/>
            <a:ext cx="3235960" cy="1206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5"/>
            </p:custDataLst>
          </p:nvPr>
        </p:nvSpPr>
        <p:spPr>
          <a:xfrm>
            <a:off x="8683625" y="3422015"/>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custDataLst>
              <p:tags r:id="rId6"/>
            </p:custDataLst>
          </p:nvPr>
        </p:nvCxnSpPr>
        <p:spPr>
          <a:xfrm flipH="1" flipV="1">
            <a:off x="7489190" y="2774950"/>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4" name="直接连接符 13"/>
          <p:cNvCxnSpPr/>
          <p:nvPr>
            <p:custDataLst>
              <p:tags r:id="rId7"/>
            </p:custDataLst>
          </p:nvPr>
        </p:nvCxnSpPr>
        <p:spPr>
          <a:xfrm flipV="1">
            <a:off x="10706100" y="2820670"/>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单点</a:t>
            </a:r>
            <a:r>
              <a:rPr lang="zh-CN" altLang="en-US"/>
              <a:t>曝光</a:t>
            </a:r>
            <a:endParaRPr lang="zh-CN" altLang="en-US"/>
          </a:p>
        </p:txBody>
      </p:sp>
      <p:sp>
        <p:nvSpPr>
          <p:cNvPr id="13" name="文本框 12"/>
          <p:cNvSpPr txBox="1"/>
          <p:nvPr>
            <p:custDataLst>
              <p:tags r:id="rId1"/>
            </p:custDataLst>
          </p:nvPr>
        </p:nvSpPr>
        <p:spPr>
          <a:xfrm>
            <a:off x="1016635" y="2329180"/>
            <a:ext cx="4064000" cy="64516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sym typeface="+mn-ea"/>
              </a:rPr>
              <a:t>20MHZ</a:t>
            </a:r>
            <a:endParaRPr lang="en-US" altLang="zh-CN"/>
          </a:p>
          <a:p>
            <a:endParaRPr lang="zh-CN" altLang="en-US"/>
          </a:p>
        </p:txBody>
      </p:sp>
      <p:sp>
        <p:nvSpPr>
          <p:cNvPr id="7" name="文本框 6"/>
          <p:cNvSpPr txBox="1"/>
          <p:nvPr>
            <p:custDataLst>
              <p:tags r:id="rId2"/>
            </p:custDataLst>
          </p:nvPr>
        </p:nvSpPr>
        <p:spPr>
          <a:xfrm>
            <a:off x="1016635" y="4834255"/>
            <a:ext cx="4064000" cy="645160"/>
          </a:xfrm>
          <a:prstGeom prst="rect">
            <a:avLst/>
          </a:prstGeom>
          <a:noFill/>
        </p:spPr>
        <p:txBody>
          <a:bodyPr wrap="square" rtlCol="0">
            <a:sp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sym typeface="+mn-ea"/>
              </a:rPr>
              <a:t>5MHZ </a:t>
            </a:r>
            <a:endParaRPr lang="en-US" altLang="zh-CN">
              <a:solidFill>
                <a:schemeClr val="accent1"/>
              </a:solidFill>
              <a:effectLst>
                <a:outerShdw blurRad="38100" dist="25400" dir="5400000" algn="ctr" rotWithShape="0">
                  <a:srgbClr val="6E747A">
                    <a:alpha val="43000"/>
                  </a:srgbClr>
                </a:outerShdw>
              </a:effectLst>
            </a:endParaRPr>
          </a:p>
          <a:p>
            <a:endParaRPr lang="en-US" altLang="zh-CN">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custDataLst>
              <p:tags r:id="rId3"/>
            </p:custDataLst>
          </p:nvPr>
        </p:nvPicPr>
        <p:blipFill>
          <a:blip r:embed="rId4"/>
          <a:srcRect t="5054"/>
          <a:stretch>
            <a:fillRect/>
          </a:stretch>
        </p:blipFill>
        <p:spPr>
          <a:xfrm>
            <a:off x="2832735" y="1595755"/>
            <a:ext cx="2834640" cy="1962785"/>
          </a:xfrm>
          <a:prstGeom prst="rect">
            <a:avLst/>
          </a:prstGeom>
        </p:spPr>
      </p:pic>
      <p:pic>
        <p:nvPicPr>
          <p:cNvPr id="8" name="图片 7"/>
          <p:cNvPicPr>
            <a:picLocks noChangeAspect="1"/>
          </p:cNvPicPr>
          <p:nvPr>
            <p:custDataLst>
              <p:tags r:id="rId5"/>
            </p:custDataLst>
          </p:nvPr>
        </p:nvPicPr>
        <p:blipFill>
          <a:blip r:embed="rId6"/>
          <a:srcRect t="3336" r="4736"/>
          <a:stretch>
            <a:fillRect/>
          </a:stretch>
        </p:blipFill>
        <p:spPr>
          <a:xfrm>
            <a:off x="2792095" y="4299585"/>
            <a:ext cx="2822575" cy="1965960"/>
          </a:xfrm>
          <a:prstGeom prst="rect">
            <a:avLst/>
          </a:prstGeom>
        </p:spPr>
      </p:pic>
      <p:pic>
        <p:nvPicPr>
          <p:cNvPr id="16" name="内容占位符 15" descr="20mhz"/>
          <p:cNvPicPr>
            <a:picLocks noChangeAspect="1"/>
          </p:cNvPicPr>
          <p:nvPr>
            <p:ph idx="1"/>
          </p:nvPr>
        </p:nvPicPr>
        <p:blipFill>
          <a:blip r:embed="rId7"/>
          <a:srcRect t="14402" r="17253"/>
          <a:stretch>
            <a:fillRect/>
          </a:stretch>
        </p:blipFill>
        <p:spPr>
          <a:xfrm>
            <a:off x="9211310" y="1595755"/>
            <a:ext cx="2944495" cy="2357120"/>
          </a:xfrm>
          <a:prstGeom prst="rect">
            <a:avLst/>
          </a:prstGeom>
        </p:spPr>
      </p:pic>
      <p:sp>
        <p:nvSpPr>
          <p:cNvPr id="18" name="文本框 17"/>
          <p:cNvSpPr txBox="1"/>
          <p:nvPr>
            <p:custDataLst>
              <p:tags r:id="rId8"/>
            </p:custDataLst>
          </p:nvPr>
        </p:nvSpPr>
        <p:spPr>
          <a:xfrm>
            <a:off x="10144125" y="1061085"/>
            <a:ext cx="4064000" cy="368300"/>
          </a:xfrm>
          <a:prstGeom prst="rect">
            <a:avLst/>
          </a:prstGeom>
          <a:noFill/>
        </p:spPr>
        <p:txBody>
          <a:bodyPr wrap="square" rtlCol="0">
            <a:spAutoFit/>
          </a:bodyPr>
          <a:p>
            <a:r>
              <a:rPr lang="zh-CN" altLang="en-US"/>
              <a:t>有偏转</a:t>
            </a:r>
            <a:r>
              <a:rPr lang="zh-CN" altLang="en-US"/>
              <a:t>影响</a:t>
            </a:r>
            <a:endParaRPr lang="zh-CN" altLang="en-US"/>
          </a:p>
        </p:txBody>
      </p:sp>
      <p:sp>
        <p:nvSpPr>
          <p:cNvPr id="19" name="文本框 18"/>
          <p:cNvSpPr txBox="1"/>
          <p:nvPr>
            <p:custDataLst>
              <p:tags r:id="rId9"/>
            </p:custDataLst>
          </p:nvPr>
        </p:nvSpPr>
        <p:spPr>
          <a:xfrm>
            <a:off x="7407275" y="1061085"/>
            <a:ext cx="4064000" cy="368300"/>
          </a:xfrm>
          <a:prstGeom prst="rect">
            <a:avLst/>
          </a:prstGeom>
          <a:noFill/>
        </p:spPr>
        <p:txBody>
          <a:bodyPr wrap="square" rtlCol="0">
            <a:spAutoFit/>
          </a:bodyPr>
          <a:p>
            <a:r>
              <a:rPr lang="zh-CN" altLang="en-US"/>
              <a:t>理想曝光</a:t>
            </a:r>
            <a:r>
              <a:rPr lang="zh-CN" altLang="en-US"/>
              <a:t>结果</a:t>
            </a:r>
            <a:endParaRPr lang="zh-CN" altLang="en-US"/>
          </a:p>
        </p:txBody>
      </p:sp>
      <p:pic>
        <p:nvPicPr>
          <p:cNvPr id="20" name="图片 19" descr="5mhz"/>
          <p:cNvPicPr>
            <a:picLocks noChangeAspect="1"/>
          </p:cNvPicPr>
          <p:nvPr/>
        </p:nvPicPr>
        <p:blipFill>
          <a:blip r:embed="rId10"/>
          <a:srcRect t="17223" r="19002"/>
          <a:stretch>
            <a:fillRect/>
          </a:stretch>
        </p:blipFill>
        <p:spPr>
          <a:xfrm>
            <a:off x="6588760" y="4299585"/>
            <a:ext cx="2671445" cy="2217420"/>
          </a:xfrm>
          <a:prstGeom prst="rect">
            <a:avLst/>
          </a:prstGeom>
        </p:spPr>
      </p:pic>
      <p:pic>
        <p:nvPicPr>
          <p:cNvPr id="21" name="图片 20" descr="5mhz2"/>
          <p:cNvPicPr>
            <a:picLocks noChangeAspect="1"/>
          </p:cNvPicPr>
          <p:nvPr/>
        </p:nvPicPr>
        <p:blipFill>
          <a:blip r:embed="rId11"/>
          <a:srcRect t="17101" r="18856"/>
          <a:stretch>
            <a:fillRect/>
          </a:stretch>
        </p:blipFill>
        <p:spPr>
          <a:xfrm>
            <a:off x="9260205" y="4325620"/>
            <a:ext cx="2859405" cy="2191385"/>
          </a:xfrm>
          <a:prstGeom prst="rect">
            <a:avLst/>
          </a:prstGeom>
        </p:spPr>
      </p:pic>
      <p:pic>
        <p:nvPicPr>
          <p:cNvPr id="22" name="图片 21" descr="20mhz01"/>
          <p:cNvPicPr>
            <a:picLocks noChangeAspect="1"/>
          </p:cNvPicPr>
          <p:nvPr/>
        </p:nvPicPr>
        <p:blipFill>
          <a:blip r:embed="rId12"/>
          <a:srcRect t="17391" r="19021"/>
          <a:stretch>
            <a:fillRect/>
          </a:stretch>
        </p:blipFill>
        <p:spPr>
          <a:xfrm>
            <a:off x="6483985" y="1595755"/>
            <a:ext cx="2880995" cy="2357120"/>
          </a:xfrm>
          <a:prstGeom prst="rect">
            <a:avLst/>
          </a:prstGeom>
        </p:spPr>
      </p:pic>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曝光效果以及</a:t>
            </a:r>
            <a:r>
              <a:rPr lang="zh-CN" altLang="en-US"/>
              <a:t>剂量选取</a:t>
            </a:r>
            <a:endParaRPr lang="zh-CN" altLang="en-US"/>
          </a:p>
        </p:txBody>
      </p:sp>
      <p:pic>
        <p:nvPicPr>
          <p:cNvPr id="5" name="图片 4" descr="结果14"/>
          <p:cNvPicPr>
            <a:picLocks noChangeAspect="1"/>
          </p:cNvPicPr>
          <p:nvPr>
            <p:custDataLst>
              <p:tags r:id="rId1"/>
            </p:custDataLst>
          </p:nvPr>
        </p:nvPicPr>
        <p:blipFill>
          <a:blip r:embed="rId2"/>
          <a:srcRect l="22349" t="7833" r="16178" b="18915"/>
          <a:stretch>
            <a:fillRect/>
          </a:stretch>
        </p:blipFill>
        <p:spPr>
          <a:xfrm>
            <a:off x="6934200" y="3284220"/>
            <a:ext cx="3250565" cy="3070860"/>
          </a:xfrm>
          <a:prstGeom prst="rect">
            <a:avLst/>
          </a:prstGeom>
        </p:spPr>
      </p:pic>
      <p:pic>
        <p:nvPicPr>
          <p:cNvPr id="4" name="内容占位符 3" descr="结果11"/>
          <p:cNvPicPr>
            <a:picLocks noChangeAspect="1"/>
          </p:cNvPicPr>
          <p:nvPr>
            <p:ph idx="1"/>
            <p:custDataLst>
              <p:tags r:id="rId3"/>
            </p:custDataLst>
          </p:nvPr>
        </p:nvPicPr>
        <p:blipFill>
          <a:blip r:embed="rId4"/>
          <a:srcRect l="15950" t="7658" r="15160" b="11621"/>
          <a:stretch>
            <a:fillRect/>
          </a:stretch>
        </p:blipFill>
        <p:spPr>
          <a:xfrm>
            <a:off x="6934200" y="426720"/>
            <a:ext cx="3382645" cy="2626995"/>
          </a:xfrm>
          <a:prstGeom prst="rect">
            <a:avLst/>
          </a:prstGeom>
        </p:spPr>
      </p:pic>
      <p:pic>
        <p:nvPicPr>
          <p:cNvPr id="6" name="图片 5" descr="结果13"/>
          <p:cNvPicPr>
            <a:picLocks noChangeAspect="1"/>
          </p:cNvPicPr>
          <p:nvPr>
            <p:custDataLst>
              <p:tags r:id="rId5"/>
            </p:custDataLst>
          </p:nvPr>
        </p:nvPicPr>
        <p:blipFill>
          <a:blip r:embed="rId6"/>
          <a:stretch>
            <a:fillRect/>
          </a:stretch>
        </p:blipFill>
        <p:spPr>
          <a:xfrm>
            <a:off x="1504315" y="1389380"/>
            <a:ext cx="3577590" cy="2795270"/>
          </a:xfrm>
          <a:prstGeom prst="rect">
            <a:avLst/>
          </a:prstGeom>
        </p:spPr>
      </p:pic>
      <p:pic>
        <p:nvPicPr>
          <p:cNvPr id="7" name="图片 6" descr="结果12"/>
          <p:cNvPicPr>
            <a:picLocks noChangeAspect="1"/>
          </p:cNvPicPr>
          <p:nvPr>
            <p:custDataLst>
              <p:tags r:id="rId7"/>
            </p:custDataLst>
          </p:nvPr>
        </p:nvPicPr>
        <p:blipFill>
          <a:blip r:embed="rId8"/>
          <a:stretch>
            <a:fillRect/>
          </a:stretch>
        </p:blipFill>
        <p:spPr>
          <a:xfrm>
            <a:off x="1592580" y="3956685"/>
            <a:ext cx="3489325" cy="2727325"/>
          </a:xfrm>
          <a:prstGeom prst="rect">
            <a:avLst/>
          </a:prstGeom>
        </p:spPr>
      </p:pic>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854200" y="1068705"/>
            <a:ext cx="8201025" cy="2676525"/>
          </a:xfrm>
          <a:prstGeom prst="rect">
            <a:avLst/>
          </a:prstGeom>
        </p:spPr>
      </p:pic>
      <p:sp>
        <p:nvSpPr>
          <p:cNvPr id="2" name="标题 1"/>
          <p:cNvSpPr>
            <a:spLocks noGrp="1"/>
          </p:cNvSpPr>
          <p:nvPr>
            <p:ph type="title"/>
          </p:nvPr>
        </p:nvSpPr>
        <p:spPr/>
        <p:txBody>
          <a:bodyPr/>
          <a:p>
            <a:r>
              <a:rPr lang="zh-CN" altLang="en-US"/>
              <a:t>扫描方向</a:t>
            </a:r>
            <a:endParaRPr lang="zh-CN" altLang="en-US">
              <a:solidFill>
                <a:schemeClr val="accent1"/>
              </a:solidFill>
              <a:effectLst>
                <a:outerShdw blurRad="38100" dist="25400" dir="5400000" algn="ctr" rotWithShape="0">
                  <a:srgbClr val="6E747A">
                    <a:alpha val="43000"/>
                  </a:srgbClr>
                </a:outerShdw>
              </a:effectLst>
            </a:endParaRPr>
          </a:p>
        </p:txBody>
      </p:sp>
      <p:pic>
        <p:nvPicPr>
          <p:cNvPr id="4" name="内容占位符 3"/>
          <p:cNvPicPr>
            <a:picLocks noChangeAspect="1"/>
          </p:cNvPicPr>
          <p:nvPr>
            <p:ph idx="1"/>
            <p:custDataLst>
              <p:tags r:id="rId3"/>
            </p:custDataLst>
          </p:nvPr>
        </p:nvPicPr>
        <p:blipFill>
          <a:blip r:embed="rId4"/>
          <a:stretch>
            <a:fillRect/>
          </a:stretch>
        </p:blipFill>
        <p:spPr>
          <a:xfrm>
            <a:off x="1463675" y="3652520"/>
            <a:ext cx="2546350" cy="23158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279900" y="3645535"/>
            <a:ext cx="2620010" cy="232283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268210" y="3645535"/>
            <a:ext cx="2597150" cy="2316480"/>
          </a:xfrm>
          <a:prstGeom prst="rect">
            <a:avLst/>
          </a:prstGeom>
        </p:spPr>
      </p:pic>
      <p:sp>
        <p:nvSpPr>
          <p:cNvPr id="7" name="文本框 6"/>
          <p:cNvSpPr txBox="1"/>
          <p:nvPr/>
        </p:nvSpPr>
        <p:spPr>
          <a:xfrm>
            <a:off x="2349500" y="6082030"/>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90</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custDataLst>
              <p:tags r:id="rId9"/>
            </p:custDataLst>
          </p:nvPr>
        </p:nvSpPr>
        <p:spPr>
          <a:xfrm>
            <a:off x="5090160" y="6082030"/>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45</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文本框 8"/>
          <p:cNvSpPr txBox="1"/>
          <p:nvPr>
            <p:custDataLst>
              <p:tags r:id="rId10"/>
            </p:custDataLst>
          </p:nvPr>
        </p:nvSpPr>
        <p:spPr>
          <a:xfrm>
            <a:off x="8245475" y="5962015"/>
            <a:ext cx="180975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0</a:t>
            </a:r>
            <a:r>
              <a:rPr lang="zh-CN" altLang="en-US">
                <a:solidFill>
                  <a:schemeClr val="accent1"/>
                </a:solidFill>
                <a:effectLst>
                  <a:outerShdw blurRad="38100" dist="25400" dir="5400000" algn="ctr" rotWithShape="0">
                    <a:srgbClr val="6E747A">
                      <a:alpha val="43000"/>
                    </a:srgbClr>
                  </a:outerShdw>
                </a:effectLst>
              </a:rPr>
              <a:t>度</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1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更高频的扫描</a:t>
            </a:r>
            <a:r>
              <a:rPr lang="zh-CN" altLang="en-US"/>
              <a:t>速度</a:t>
            </a:r>
            <a:endParaRPr lang="zh-CN" altLang="en-US"/>
          </a:p>
        </p:txBody>
      </p:sp>
      <p:pic>
        <p:nvPicPr>
          <p:cNvPr id="5" name="图片 4" descr="结果14"/>
          <p:cNvPicPr>
            <a:picLocks noChangeAspect="1"/>
          </p:cNvPicPr>
          <p:nvPr>
            <p:custDataLst>
              <p:tags r:id="rId1"/>
            </p:custDataLst>
          </p:nvPr>
        </p:nvPicPr>
        <p:blipFill>
          <a:blip r:embed="rId2"/>
          <a:srcRect l="11864" t="8126" r="15461" b="11111"/>
          <a:stretch>
            <a:fillRect/>
          </a:stretch>
        </p:blipFill>
        <p:spPr>
          <a:xfrm>
            <a:off x="227330" y="1975485"/>
            <a:ext cx="4058920" cy="3575685"/>
          </a:xfrm>
          <a:prstGeom prst="rect">
            <a:avLst/>
          </a:prstGeom>
        </p:spPr>
      </p:pic>
      <p:pic>
        <p:nvPicPr>
          <p:cNvPr id="4" name="内容占位符 3" descr="RESULT2"/>
          <p:cNvPicPr>
            <a:picLocks noChangeAspect="1"/>
          </p:cNvPicPr>
          <p:nvPr>
            <p:ph idx="1"/>
          </p:nvPr>
        </p:nvPicPr>
        <p:blipFill>
          <a:blip r:embed="rId3"/>
          <a:srcRect l="15756" t="24760" r="29212" b="21476"/>
          <a:stretch>
            <a:fillRect/>
          </a:stretch>
        </p:blipFill>
        <p:spPr>
          <a:xfrm>
            <a:off x="4324350" y="1351915"/>
            <a:ext cx="7315200" cy="5172075"/>
          </a:xfrm>
          <a:prstGeom prst="rect">
            <a:avLst/>
          </a:prstGeom>
        </p:spPr>
      </p:pic>
      <p:sp>
        <p:nvSpPr>
          <p:cNvPr id="13" name="文本框 12"/>
          <p:cNvSpPr txBox="1"/>
          <p:nvPr>
            <p:custDataLst>
              <p:tags r:id="rId4"/>
            </p:custDataLst>
          </p:nvPr>
        </p:nvSpPr>
        <p:spPr>
          <a:xfrm>
            <a:off x="1829435" y="6212840"/>
            <a:ext cx="4064000" cy="645160"/>
          </a:xfrm>
          <a:prstGeom prst="rect">
            <a:avLst/>
          </a:prstGeom>
          <a:noFill/>
        </p:spPr>
        <p:txBody>
          <a:bodyPr wrap="square" rtlCol="0">
            <a:spAutoFit/>
          </a:bodyPr>
          <a:p>
            <a:r>
              <a:rPr lang="en-US" altLang="zh-CN">
                <a:sym typeface="+mn-ea"/>
              </a:rPr>
              <a:t>20MHZ</a:t>
            </a:r>
            <a:endParaRPr lang="en-US" altLang="zh-CN"/>
          </a:p>
          <a:p>
            <a:endParaRPr lang="zh-CN" altLang="en-US"/>
          </a:p>
        </p:txBody>
      </p:sp>
      <p:sp>
        <p:nvSpPr>
          <p:cNvPr id="6" name="文本框 5"/>
          <p:cNvSpPr txBox="1"/>
          <p:nvPr>
            <p:custDataLst>
              <p:tags r:id="rId5"/>
            </p:custDataLst>
          </p:nvPr>
        </p:nvSpPr>
        <p:spPr>
          <a:xfrm>
            <a:off x="7795260" y="6485890"/>
            <a:ext cx="4064000" cy="645160"/>
          </a:xfrm>
          <a:prstGeom prst="rect">
            <a:avLst/>
          </a:prstGeom>
          <a:noFill/>
        </p:spPr>
        <p:txBody>
          <a:bodyPr wrap="square" rtlCol="0">
            <a:spAutoFit/>
          </a:bodyPr>
          <a:p>
            <a:r>
              <a:rPr lang="en-US" altLang="zh-CN">
                <a:sym typeface="+mn-ea"/>
              </a:rPr>
              <a:t>100MHZ</a:t>
            </a:r>
            <a:endParaRPr lang="en-US" altLang="zh-CN"/>
          </a:p>
          <a:p>
            <a:endParaRPr lang="zh-CN" altLang="en-US"/>
          </a:p>
        </p:txBody>
      </p:sp>
      <p:sp>
        <p:nvSpPr>
          <p:cNvPr id="7" name="文本框 6"/>
          <p:cNvSpPr txBox="1"/>
          <p:nvPr/>
        </p:nvSpPr>
        <p:spPr>
          <a:xfrm>
            <a:off x="7327900" y="2157095"/>
            <a:ext cx="2981325" cy="922020"/>
          </a:xfrm>
          <a:prstGeom prst="rect">
            <a:avLst/>
          </a:prstGeom>
          <a:noFill/>
        </p:spPr>
        <p:txBody>
          <a:bodyPr wrap="square" rtlCol="0">
            <a:spAutoFit/>
          </a:bodyPr>
          <a:p>
            <a:r>
              <a:rPr lang="zh-CN" altLang="en-US">
                <a:solidFill>
                  <a:schemeClr val="bg1"/>
                </a:solidFill>
              </a:rPr>
              <a:t>相同时间曝光更大尺寸</a:t>
            </a:r>
            <a:endParaRPr lang="zh-CN" altLang="en-US">
              <a:solidFill>
                <a:schemeClr val="bg1"/>
              </a:solidFill>
            </a:endParaRPr>
          </a:p>
          <a:p>
            <a:r>
              <a:rPr lang="zh-CN" altLang="en-US">
                <a:solidFill>
                  <a:schemeClr val="bg1"/>
                </a:solidFill>
              </a:rPr>
              <a:t>尾端曝光更清晰</a:t>
            </a:r>
            <a:r>
              <a:rPr lang="en-US" altLang="zh-CN">
                <a:solidFill>
                  <a:schemeClr val="bg1"/>
                </a:solidFill>
              </a:rPr>
              <a:t> </a:t>
            </a:r>
            <a:endParaRPr lang="en-US" altLang="zh-CN">
              <a:solidFill>
                <a:schemeClr val="bg1"/>
              </a:solidFill>
            </a:endParaRPr>
          </a:p>
          <a:p>
            <a:r>
              <a:rPr lang="zh-CN" altLang="en-US">
                <a:solidFill>
                  <a:schemeClr val="bg1"/>
                </a:solidFill>
              </a:rPr>
              <a:t>束闸</a:t>
            </a:r>
            <a:r>
              <a:rPr lang="zh-CN" altLang="en-US">
                <a:solidFill>
                  <a:schemeClr val="bg1"/>
                </a:solidFill>
              </a:rPr>
              <a:t>偏移影响</a:t>
            </a:r>
            <a:r>
              <a:rPr lang="zh-CN" altLang="en-US">
                <a:solidFill>
                  <a:schemeClr val="bg1"/>
                </a:solidFill>
              </a:rPr>
              <a:t>更大</a:t>
            </a:r>
            <a:endParaRPr lang="zh-CN" altLang="en-US">
              <a:solidFill>
                <a:schemeClr val="bg1"/>
              </a:solidFill>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4" name="标题 1"/>
          <p:cNvSpPr>
            <a:spLocks noGrp="1"/>
          </p:cNvSpPr>
          <p:nvPr>
            <p:custDataLst>
              <p:tags r:id="rId1"/>
            </p:custDataLst>
          </p:nvPr>
        </p:nvSpPr>
        <p:spPr>
          <a:xfrm>
            <a:off x="564585" y="50426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单偏转Beam Blank 电子束移动误差</a:t>
            </a:r>
            <a:endParaRPr lang="zh-CN" altLang="en-US"/>
          </a:p>
        </p:txBody>
      </p:sp>
      <p:pic>
        <p:nvPicPr>
          <p:cNvPr id="5" name="内容占位符 4" descr="s1"/>
          <p:cNvPicPr>
            <a:picLocks noChangeAspect="1"/>
          </p:cNvPicPr>
          <p:nvPr>
            <p:custDataLst>
              <p:tags r:id="rId2"/>
            </p:custDataLst>
          </p:nvPr>
        </p:nvPicPr>
        <p:blipFill>
          <a:blip r:embed="rId3"/>
          <a:stretch>
            <a:fillRect/>
          </a:stretch>
        </p:blipFill>
        <p:spPr>
          <a:xfrm>
            <a:off x="2088515" y="1651000"/>
            <a:ext cx="7165340" cy="4653280"/>
          </a:xfrm>
          <a:prstGeom prst="rect">
            <a:avLst/>
          </a:prstGeom>
        </p:spPr>
      </p:pic>
      <p:cxnSp>
        <p:nvCxnSpPr>
          <p:cNvPr id="6" name="直接连接符 5"/>
          <p:cNvCxnSpPr/>
          <p:nvPr>
            <p:custDataLst>
              <p:tags r:id="rId4"/>
            </p:custDataLst>
          </p:nvPr>
        </p:nvCxnSpPr>
        <p:spPr>
          <a:xfrm>
            <a:off x="4057650" y="2747645"/>
            <a:ext cx="7620" cy="25527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5"/>
            </p:custDataLst>
          </p:nvPr>
        </p:nvCxnSpPr>
        <p:spPr>
          <a:xfrm flipH="1" flipV="1">
            <a:off x="7730490" y="2724785"/>
            <a:ext cx="7620" cy="26670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6"/>
            </p:custDataLst>
          </p:nvPr>
        </p:nvCxnSpPr>
        <p:spPr>
          <a:xfrm>
            <a:off x="4057650" y="3700145"/>
            <a:ext cx="363474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7"/>
            </p:custDataLst>
          </p:nvPr>
        </p:nvSpPr>
        <p:spPr>
          <a:xfrm>
            <a:off x="5271135" y="332994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custDataLst>
              <p:tags r:id="rId8"/>
            </p:custDataLst>
          </p:nvPr>
        </p:nvCxnSpPr>
        <p:spPr>
          <a:xfrm flipH="1" flipV="1">
            <a:off x="4179570" y="2732405"/>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9"/>
            </p:custDataLst>
          </p:nvPr>
        </p:nvCxnSpPr>
        <p:spPr>
          <a:xfrm flipH="1" flipV="1">
            <a:off x="4156710" y="4881245"/>
            <a:ext cx="548640" cy="175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10"/>
            </p:custDataLst>
          </p:nvPr>
        </p:nvSpPr>
        <p:spPr>
          <a:xfrm>
            <a:off x="4705350" y="4934585"/>
            <a:ext cx="1254125" cy="275590"/>
          </a:xfrm>
          <a:prstGeom prst="rect">
            <a:avLst/>
          </a:prstGeom>
          <a:noFill/>
        </p:spPr>
        <p:txBody>
          <a:bodyPr wrap="square" rtlCol="0">
            <a:spAutoFit/>
          </a:bodyPr>
          <a:p>
            <a:r>
              <a:rPr lang="en-US" altLang="zh-CN" sz="1200">
                <a:solidFill>
                  <a:schemeClr val="accent1"/>
                </a:solidFill>
              </a:rPr>
              <a:t>35.8</a:t>
            </a:r>
            <a:r>
              <a:rPr lang="en-US" altLang="zh-CN" sz="1200">
                <a:solidFill>
                  <a:schemeClr val="accent1"/>
                </a:solidFill>
              </a:rPr>
              <a:t>ns</a:t>
            </a:r>
            <a:endParaRPr lang="en-US" altLang="zh-CN" sz="1200">
              <a:solidFill>
                <a:schemeClr val="accent1"/>
              </a:solidFill>
            </a:endParaRPr>
          </a:p>
        </p:txBody>
      </p:sp>
      <p:cxnSp>
        <p:nvCxnSpPr>
          <p:cNvPr id="14" name="直接连接符 13"/>
          <p:cNvCxnSpPr/>
          <p:nvPr>
            <p:custDataLst>
              <p:tags r:id="rId11"/>
            </p:custDataLst>
          </p:nvPr>
        </p:nvCxnSpPr>
        <p:spPr>
          <a:xfrm flipV="1">
            <a:off x="7059930" y="2778125"/>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箭头连接符 14"/>
          <p:cNvCxnSpPr/>
          <p:nvPr>
            <p:custDataLst>
              <p:tags r:id="rId12"/>
            </p:custDataLst>
          </p:nvPr>
        </p:nvCxnSpPr>
        <p:spPr>
          <a:xfrm flipV="1">
            <a:off x="6724650" y="4949825"/>
            <a:ext cx="571500" cy="3733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3"/>
            </p:custDataLst>
          </p:nvPr>
        </p:nvSpPr>
        <p:spPr>
          <a:xfrm>
            <a:off x="5959475" y="5300345"/>
            <a:ext cx="1254125" cy="275590"/>
          </a:xfrm>
          <a:prstGeom prst="rect">
            <a:avLst/>
          </a:prstGeom>
          <a:noFill/>
        </p:spPr>
        <p:txBody>
          <a:bodyPr wrap="square" rtlCol="0">
            <a:spAutoFit/>
          </a:bodyPr>
          <a:p>
            <a:r>
              <a:rPr lang="en-US" altLang="zh-CN" sz="1200">
                <a:solidFill>
                  <a:schemeClr val="accent1"/>
                </a:solidFill>
              </a:rPr>
              <a:t>201.7ns</a:t>
            </a:r>
            <a:endParaRPr lang="en-US" altLang="zh-CN" sz="1200">
              <a:solidFill>
                <a:schemeClr val="accent1"/>
              </a:solidFill>
            </a:endParaRPr>
          </a:p>
        </p:txBody>
      </p:sp>
    </p:spTree>
    <p:custDataLst>
      <p:tags r:id="rId1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980125"/>
            <a:ext cx="10969200" cy="705600"/>
          </a:xfrm>
        </p:spPr>
        <p:txBody>
          <a:bodyPr>
            <a:normAutofit fontScale="90000"/>
          </a:bodyPr>
          <a:p>
            <a:r>
              <a:rPr lang="zh-CN" altLang="zh-CN" sz="4890">
                <a:sym typeface="+mn-ea"/>
              </a:rPr>
              <a:t>原理分析</a:t>
            </a:r>
            <a:r>
              <a:rPr lang="en-US" altLang="zh-CN">
                <a:sym typeface="+mn-ea"/>
              </a:rPr>
              <a:t>——</a:t>
            </a:r>
            <a:r>
              <a:rPr lang="zh-CN" altLang="zh-CN">
                <a:sym typeface="+mn-ea"/>
              </a:rPr>
              <a:t>Beam Blank设计对曝光加工的影响</a:t>
            </a:r>
            <a:endParaRPr lang="zh-CN" altLang="en-US"/>
          </a:p>
        </p:txBody>
      </p:sp>
      <p:sp>
        <p:nvSpPr>
          <p:cNvPr id="3" name="文本框 2"/>
          <p:cNvSpPr txBox="1"/>
          <p:nvPr/>
        </p:nvSpPr>
        <p:spPr>
          <a:xfrm>
            <a:off x="9513570" y="5787390"/>
            <a:ext cx="4064000" cy="368300"/>
          </a:xfrm>
          <a:prstGeom prst="rect">
            <a:avLst/>
          </a:prstGeom>
          <a:noFill/>
        </p:spPr>
        <p:txBody>
          <a:bodyPr wrap="square" rtlCol="0">
            <a:spAutoFit/>
          </a:bodyPr>
          <a:p>
            <a:r>
              <a:rPr lang="en-US" altLang="zh-CN"/>
              <a:t>26/7/2023</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pPr marL="0" indent="0">
              <a:buNone/>
            </a:pPr>
            <a:endParaRPr lang="zh-CN" altLang="en-US"/>
          </a:p>
          <a:p>
            <a:r>
              <a:rPr lang="zh-CN" altLang="en-US"/>
              <a:t>目前单</a:t>
            </a:r>
            <a:r>
              <a:rPr lang="zh-CN" altLang="en-US"/>
              <a:t>极板对高加速</a:t>
            </a:r>
            <a:r>
              <a:rPr lang="zh-CN" altLang="en-US"/>
              <a:t>电压</a:t>
            </a:r>
            <a:r>
              <a:rPr lang="zh-CN" altLang="en-US"/>
              <a:t>不适用</a:t>
            </a:r>
            <a:endParaRPr lang="zh-CN" altLang="en-US"/>
          </a:p>
          <a:p>
            <a:endParaRPr lang="zh-CN" altLang="en-US"/>
          </a:p>
          <a:p>
            <a:r>
              <a:rPr lang="zh-CN" altLang="en-US">
                <a:sym typeface="+mn-ea"/>
              </a:rPr>
              <a:t>对</a:t>
            </a:r>
            <a:r>
              <a:rPr lang="zh-CN" altLang="en-US"/>
              <a:t>高速</a:t>
            </a:r>
            <a:r>
              <a:rPr lang="zh-CN" altLang="en-US"/>
              <a:t>扫描不适用</a:t>
            </a:r>
            <a:endParaRPr lang="zh-CN" altLang="en-US"/>
          </a:p>
          <a:p>
            <a:endParaRPr lang="zh-CN" altLang="en-US"/>
          </a:p>
          <a:p>
            <a:r>
              <a:rPr lang="zh-CN" altLang="en-US">
                <a:solidFill>
                  <a:schemeClr val="accent1"/>
                </a:solidFill>
                <a:effectLst>
                  <a:outerShdw blurRad="38100" dist="25400" dir="5400000" algn="ctr" rotWithShape="0">
                    <a:srgbClr val="6E747A">
                      <a:alpha val="43000"/>
                    </a:srgbClr>
                  </a:outerShdw>
                </a:effectLst>
              </a:rPr>
              <a:t>问题：剂量</a:t>
            </a:r>
            <a:r>
              <a:rPr lang="zh-CN" altLang="en-US">
                <a:solidFill>
                  <a:schemeClr val="accent1"/>
                </a:solidFill>
                <a:effectLst>
                  <a:outerShdw blurRad="38100" dist="25400" dir="5400000" algn="ctr" rotWithShape="0">
                    <a:srgbClr val="6E747A">
                      <a:alpha val="43000"/>
                    </a:srgbClr>
                  </a:outerShdw>
                </a:effectLst>
              </a:rPr>
              <a:t>如何选取？</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问题：实际的极板电压是什么</a:t>
            </a:r>
            <a:r>
              <a:rPr lang="zh-CN" altLang="en-US">
                <a:solidFill>
                  <a:schemeClr val="accent1"/>
                </a:solidFill>
                <a:effectLst>
                  <a:outerShdw blurRad="38100" dist="25400" dir="5400000" algn="ctr" rotWithShape="0">
                    <a:srgbClr val="6E747A">
                      <a:alpha val="43000"/>
                    </a:srgbClr>
                  </a:outerShdw>
                </a:effectLst>
              </a:rPr>
              <a:t>情况</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论文结果</a:t>
            </a:r>
            <a:r>
              <a:rPr lang="zh-CN" altLang="en-US"/>
              <a:t>对比</a:t>
            </a:r>
            <a:endParaRPr lang="zh-CN" altLang="en-US"/>
          </a:p>
        </p:txBody>
      </p:sp>
      <p:sp>
        <p:nvSpPr>
          <p:cNvPr id="3" name="内容占位符 2"/>
          <p:cNvSpPr>
            <a:spLocks noGrp="1"/>
          </p:cNvSpPr>
          <p:nvPr>
            <p:ph idx="1"/>
          </p:nvPr>
        </p:nvSpPr>
        <p:spPr/>
        <p:txBody>
          <a:bodyPr/>
          <a:p>
            <a:r>
              <a:rPr lang="zh-CN" altLang="en-US"/>
              <a:t>相关论文：</a:t>
            </a:r>
            <a:r>
              <a:rPr lang="zh-CN" altLang="en-US">
                <a:sym typeface="+mn-ea"/>
              </a:rPr>
              <a:t>M. Gesley，</a:t>
            </a:r>
            <a:r>
              <a:rPr lang="zh-CN" altLang="en-US"/>
              <a:t>An electron optical theory of beam blanking </a:t>
            </a:r>
            <a:endParaRPr lang="zh-CN" altLang="en-US"/>
          </a:p>
          <a:p>
            <a:endParaRPr lang="zh-CN" altLang="en-US"/>
          </a:p>
        </p:txBody>
      </p:sp>
      <p:pic>
        <p:nvPicPr>
          <p:cNvPr id="5" name="内容占位符 4" descr="s1"/>
          <p:cNvPicPr>
            <a:picLocks noChangeAspect="1"/>
          </p:cNvPicPr>
          <p:nvPr>
            <p:custDataLst>
              <p:tags r:id="rId1"/>
            </p:custDataLst>
          </p:nvPr>
        </p:nvPicPr>
        <p:blipFill>
          <a:blip r:embed="rId2"/>
          <a:stretch>
            <a:fillRect/>
          </a:stretch>
        </p:blipFill>
        <p:spPr>
          <a:xfrm>
            <a:off x="332105" y="2233930"/>
            <a:ext cx="5475605" cy="355663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288405" y="2486025"/>
            <a:ext cx="5073015" cy="320357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后续工作</a:t>
            </a:r>
            <a:r>
              <a:rPr lang="zh-CN" altLang="en-US"/>
              <a:t>展望</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52525" y="1798955"/>
            <a:ext cx="4981575" cy="3971925"/>
          </a:xfrm>
          <a:prstGeom prst="rect">
            <a:avLst/>
          </a:prstGeom>
        </p:spPr>
      </p:pic>
      <p:sp>
        <p:nvSpPr>
          <p:cNvPr id="5" name="文本框 4"/>
          <p:cNvSpPr txBox="1"/>
          <p:nvPr/>
        </p:nvSpPr>
        <p:spPr>
          <a:xfrm>
            <a:off x="7024370" y="1972310"/>
            <a:ext cx="4180205" cy="2854960"/>
          </a:xfrm>
          <a:prstGeom prst="rect">
            <a:avLst/>
          </a:prstGeom>
          <a:noFill/>
        </p:spPr>
        <p:txBody>
          <a:bodyPr wrap="square" rtlCol="0">
            <a:noAutofit/>
          </a:bodyPr>
          <a:p>
            <a:endParaRPr lang="zh-CN" altLang="en-US">
              <a:sym typeface="+mn-ea"/>
            </a:endParaRPr>
          </a:p>
          <a:p>
            <a:pPr indent="0" fontAlgn="auto">
              <a:lnSpc>
                <a:spcPct val="150000"/>
              </a:lnSpc>
            </a:pPr>
            <a:r>
              <a:rPr lang="zh-CN" altLang="en-US">
                <a:sym typeface="+mn-ea"/>
              </a:rPr>
              <a:t>Double Deflection（双偏转）：</a:t>
            </a:r>
            <a:endParaRPr lang="zh-CN" altLang="en-US"/>
          </a:p>
          <a:p>
            <a:pPr indent="0" fontAlgn="auto">
              <a:lnSpc>
                <a:spcPct val="150000"/>
              </a:lnSpc>
            </a:pPr>
            <a:r>
              <a:rPr lang="zh-CN" altLang="en-US">
                <a:sym typeface="+mn-ea"/>
              </a:rPr>
              <a:t>电子束首先经过一个偏转装置，然后再经过另一个偏转装置，从而实现更复杂的偏转路径。允许更大范围和更高速度的电子束扫描。</a:t>
            </a:r>
            <a:endParaRPr lang="zh-CN" altLang="en-US"/>
          </a:p>
          <a:p>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双偏转Beam Blank 电子束移动误差</a:t>
            </a:r>
            <a:r>
              <a:rPr lang="zh-CN" altLang="en-US">
                <a:sym typeface="+mn-ea"/>
              </a:rPr>
              <a:t>对比</a:t>
            </a:r>
            <a:endParaRPr lang="zh-CN" altLang="en-US">
              <a:sym typeface="+mn-ea"/>
            </a:endParaRPr>
          </a:p>
        </p:txBody>
      </p:sp>
      <p:pic>
        <p:nvPicPr>
          <p:cNvPr id="4" name="内容占位符 3" descr="对比"/>
          <p:cNvPicPr>
            <a:picLocks noChangeAspect="1"/>
          </p:cNvPicPr>
          <p:nvPr>
            <p:ph idx="1"/>
          </p:nvPr>
        </p:nvPicPr>
        <p:blipFill>
          <a:blip r:embed="rId1"/>
          <a:stretch>
            <a:fillRect/>
          </a:stretch>
        </p:blipFill>
        <p:spPr>
          <a:xfrm>
            <a:off x="1597660" y="1581150"/>
            <a:ext cx="7922895" cy="486219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9055" y="3076645"/>
            <a:ext cx="10969200" cy="705600"/>
          </a:xfrm>
        </p:spPr>
        <p:txBody>
          <a:bodyPr>
            <a:normAutofit fontScale="90000"/>
          </a:bodyPr>
          <a:p>
            <a:pPr marL="0" indent="0" algn="ctr">
              <a:lnSpc>
                <a:spcPct val="150000"/>
              </a:lnSpc>
            </a:pPr>
            <a:r>
              <a:rPr lang="zh-CN" altLang="en-US" sz="4890"/>
              <a:t>实际情况分析</a:t>
            </a:r>
            <a:r>
              <a:rPr lang="en-US" altLang="zh-CN"/>
              <a:t>——</a:t>
            </a:r>
            <a:r>
              <a:rPr lang="zh-CN" altLang="en-US"/>
              <a:t>通过仿真和测量给出实际信号的</a:t>
            </a:r>
            <a:r>
              <a:rPr lang="zh-CN" altLang="en-US"/>
              <a:t>波形图</a:t>
            </a:r>
            <a:endParaRPr lang="zh-CN" altLang="en-US"/>
          </a:p>
        </p:txBody>
      </p:sp>
      <p:sp>
        <p:nvSpPr>
          <p:cNvPr id="3" name="文本框 2"/>
          <p:cNvSpPr txBox="1"/>
          <p:nvPr/>
        </p:nvSpPr>
        <p:spPr>
          <a:xfrm>
            <a:off x="8536940" y="5813425"/>
            <a:ext cx="4064000" cy="368300"/>
          </a:xfrm>
          <a:prstGeom prst="rect">
            <a:avLst/>
          </a:prstGeom>
          <a:noFill/>
        </p:spPr>
        <p:txBody>
          <a:bodyPr wrap="square" rtlCol="0">
            <a:spAutoFit/>
          </a:bodyPr>
          <a:p>
            <a:r>
              <a:rPr lang="en-US" altLang="zh-CN"/>
              <a:t>7/8/2023</a:t>
            </a:r>
            <a:endParaRPr lang="en-US" altLang="zh-CN"/>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latin typeface="黑体" panose="02010609060101010101" pitchFamily="49" charset="-122"/>
                <a:ea typeface="黑体" panose="02010609060101010101" pitchFamily="49" charset="-122"/>
                <a:sym typeface="+mn-ea"/>
              </a:rPr>
              <a:t>EBL</a:t>
            </a:r>
            <a:r>
              <a:rPr lang="zh-CN" altLang="en-US" dirty="0">
                <a:latin typeface="黑体" panose="02010609060101010101" pitchFamily="49" charset="-122"/>
                <a:ea typeface="黑体" panose="02010609060101010101" pitchFamily="49" charset="-122"/>
                <a:sym typeface="+mn-ea"/>
              </a:rPr>
              <a:t>束闸上升沿下降沿时间测试报告</a:t>
            </a:r>
            <a:endParaRPr lang="zh-CN" altLang="en-US"/>
          </a:p>
        </p:txBody>
      </p:sp>
      <p:sp>
        <p:nvSpPr>
          <p:cNvPr id="3" name="内容占位符 2"/>
          <p:cNvSpPr>
            <a:spLocks noGrp="1"/>
          </p:cNvSpPr>
          <p:nvPr>
            <p:ph idx="1"/>
          </p:nvPr>
        </p:nvSpPr>
        <p:spPr>
          <a:xfrm>
            <a:off x="608330" y="1490345"/>
            <a:ext cx="3348355" cy="4759325"/>
          </a:xfrm>
        </p:spPr>
        <p:txBody>
          <a:bodyPr/>
          <a:p>
            <a:r>
              <a:rPr lang="zh-CN" altLang="en-US" dirty="0">
                <a:sym typeface="+mn-ea"/>
              </a:rPr>
              <a:t>王斌、余石勇老师帮忙</a:t>
            </a:r>
            <a:r>
              <a:rPr lang="zh-CN" altLang="en-US" dirty="0">
                <a:sym typeface="+mn-ea"/>
              </a:rPr>
              <a:t>测量</a:t>
            </a:r>
            <a:endParaRPr lang="zh-CN" altLang="en-US" dirty="0">
              <a:sym typeface="+mn-ea"/>
            </a:endParaRPr>
          </a:p>
          <a:p>
            <a:r>
              <a:rPr lang="zh-CN" altLang="en-US" dirty="0">
                <a:sym typeface="+mn-ea"/>
              </a:rPr>
              <a:t>信号端</a:t>
            </a:r>
            <a:r>
              <a:rPr lang="zh-CN" altLang="en-US" dirty="0">
                <a:sym typeface="+mn-ea"/>
              </a:rPr>
              <a:t>测试结果</a:t>
            </a:r>
            <a:endParaRPr lang="zh-CN" altLang="en-US" dirty="0">
              <a:sym typeface="+mn-ea"/>
            </a:endParaRPr>
          </a:p>
        </p:txBody>
      </p:sp>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522470" y="1660525"/>
            <a:ext cx="3599815" cy="2025650"/>
          </a:xfrm>
          <a:prstGeom prst="rect">
            <a:avLst/>
          </a:prstGeom>
        </p:spPr>
      </p:pic>
      <p:pic>
        <p:nvPicPr>
          <p:cNvPr id="4" name="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8208010" y="1660525"/>
            <a:ext cx="3655695" cy="2056130"/>
          </a:xfrm>
          <a:prstGeom prst="rect">
            <a:avLst/>
          </a:prstGeom>
        </p:spPr>
      </p:pic>
      <p:pic>
        <p:nvPicPr>
          <p:cNvPr id="5" name="图片 4"/>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4522470" y="3928110"/>
            <a:ext cx="3598545" cy="2024380"/>
          </a:xfrm>
          <a:prstGeom prst="rect">
            <a:avLst/>
          </a:prstGeom>
        </p:spPr>
      </p:pic>
      <p:pic>
        <p:nvPicPr>
          <p:cNvPr id="7" name="图片 6"/>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8208010" y="3928110"/>
            <a:ext cx="3612515" cy="2032000"/>
          </a:xfrm>
          <a:prstGeom prst="rect">
            <a:avLst/>
          </a:prstGeom>
        </p:spPr>
      </p:pic>
    </p:spTree>
    <p:custDataLst>
      <p:tags r:id="rId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电压打开</a:t>
            </a:r>
            <a:r>
              <a:rPr lang="zh-CN" altLang="en-US"/>
              <a:t>阶段</a:t>
            </a:r>
            <a:endParaRPr lang="zh-CN" altLang="en-US"/>
          </a:p>
        </p:txBody>
      </p:sp>
      <p:pic>
        <p:nvPicPr>
          <p:cNvPr id="4" name="内容占位符 3"/>
          <p:cNvPicPr>
            <a:picLocks noChangeAspect="1"/>
          </p:cNvPicPr>
          <p:nvPr>
            <p:ph idx="1"/>
            <p:custDataLst>
              <p:tags r:id="rId1"/>
            </p:custDataLst>
          </p:nvPr>
        </p:nvPicPr>
        <p:blipFill>
          <a:blip r:embed="rId2"/>
          <a:srcRect l="25068" t="17038" r="33579" b="20881"/>
          <a:stretch>
            <a:fillRect/>
          </a:stretch>
        </p:blipFill>
        <p:spPr>
          <a:xfrm>
            <a:off x="608330" y="2034540"/>
            <a:ext cx="4889500" cy="4130040"/>
          </a:xfrm>
          <a:prstGeom prst="rect">
            <a:avLst/>
          </a:prstGeom>
        </p:spPr>
      </p:pic>
      <p:pic>
        <p:nvPicPr>
          <p:cNvPr id="5" name="图片 4"/>
          <p:cNvPicPr>
            <a:picLocks noChangeAspect="1"/>
          </p:cNvPicPr>
          <p:nvPr>
            <p:custDataLst>
              <p:tags r:id="rId3"/>
            </p:custDataLst>
          </p:nvPr>
        </p:nvPicPr>
        <p:blipFill>
          <a:blip r:embed="rId4"/>
          <a:srcRect b="14793"/>
          <a:stretch>
            <a:fillRect/>
          </a:stretch>
        </p:blipFill>
        <p:spPr>
          <a:xfrm>
            <a:off x="5607685" y="2033905"/>
            <a:ext cx="5765800" cy="4130675"/>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电压关闭</a:t>
            </a:r>
            <a:r>
              <a:rPr lang="zh-CN" altLang="en-US"/>
              <a:t>阶段</a:t>
            </a:r>
            <a:endParaRPr lang="zh-CN" altLang="en-US"/>
          </a:p>
        </p:txBody>
      </p:sp>
      <p:pic>
        <p:nvPicPr>
          <p:cNvPr id="4" name="内容占位符 3"/>
          <p:cNvPicPr>
            <a:picLocks noChangeAspect="1"/>
          </p:cNvPicPr>
          <p:nvPr>
            <p:ph idx="1"/>
            <p:custDataLst>
              <p:tags r:id="rId1"/>
            </p:custDataLst>
          </p:nvPr>
        </p:nvPicPr>
        <p:blipFill>
          <a:blip r:embed="rId2"/>
          <a:srcRect l="38488" r="15134" b="14276"/>
          <a:stretch>
            <a:fillRect/>
          </a:stretch>
        </p:blipFill>
        <p:spPr>
          <a:xfrm>
            <a:off x="608330" y="1532890"/>
            <a:ext cx="4494530" cy="436689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520690" y="1532890"/>
            <a:ext cx="6218555" cy="438594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a:t>
            </a:r>
            <a:r>
              <a:rPr lang="en-US" altLang="zh-CN"/>
              <a:t>sim</a:t>
            </a:r>
            <a:r>
              <a:rPr lang="en-US" altLang="zh-CN"/>
              <a:t>scape</a:t>
            </a:r>
            <a:r>
              <a:rPr lang="zh-CN" altLang="en-US"/>
              <a:t>仿真计算极板端信号</a:t>
            </a:r>
            <a:r>
              <a:rPr lang="zh-CN" altLang="en-US"/>
              <a:t>情况</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969645" y="1543050"/>
            <a:ext cx="9772015" cy="4307205"/>
          </a:xfrm>
          <a:prstGeom prst="rect">
            <a:avLst/>
          </a:prstGeom>
        </p:spPr>
      </p:pic>
      <p:sp>
        <p:nvSpPr>
          <p:cNvPr id="3" name="文本框 2"/>
          <p:cNvSpPr txBox="1"/>
          <p:nvPr/>
        </p:nvSpPr>
        <p:spPr>
          <a:xfrm>
            <a:off x="1286510" y="5850255"/>
            <a:ext cx="4064000" cy="645160"/>
          </a:xfrm>
          <a:prstGeom prst="rect">
            <a:avLst/>
          </a:prstGeom>
          <a:noFill/>
        </p:spPr>
        <p:txBody>
          <a:bodyPr wrap="square" rtlCol="0">
            <a:spAutoFit/>
          </a:bodyPr>
          <a:p>
            <a:r>
              <a:rPr lang="zh-CN" altLang="en-US"/>
              <a:t>极板形成的电容大小约为9.9472e-13</a:t>
            </a:r>
            <a:r>
              <a:rPr lang="en-US" altLang="zh-CN"/>
              <a:t>F</a:t>
            </a:r>
            <a:r>
              <a:rPr lang="zh-CN" altLang="en-US"/>
              <a:t>，电路电阻为</a:t>
            </a:r>
            <a:r>
              <a:rPr lang="en-US" altLang="zh-CN"/>
              <a:t>10</a:t>
            </a:r>
            <a:r>
              <a:rPr lang="zh-CN" altLang="en-US"/>
              <a:t>欧姆</a:t>
            </a:r>
            <a:endParaRPr lang="zh-CN" altLang="en-US"/>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仿真</a:t>
            </a:r>
            <a:r>
              <a:rPr lang="zh-CN" altLang="en-US"/>
              <a:t>结果</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66750" y="1851025"/>
            <a:ext cx="7738745" cy="4069080"/>
          </a:xfrm>
          <a:prstGeom prst="rect">
            <a:avLst/>
          </a:prstGeom>
        </p:spPr>
      </p:pic>
      <p:sp>
        <p:nvSpPr>
          <p:cNvPr id="7" name="文本框 6"/>
          <p:cNvSpPr txBox="1"/>
          <p:nvPr/>
        </p:nvSpPr>
        <p:spPr>
          <a:xfrm>
            <a:off x="8563610" y="2184400"/>
            <a:ext cx="3416935" cy="1337945"/>
          </a:xfrm>
          <a:prstGeom prst="rect">
            <a:avLst/>
          </a:prstGeom>
          <a:noFill/>
        </p:spPr>
        <p:txBody>
          <a:bodyPr wrap="square" rtlCol="0">
            <a:spAutoFit/>
          </a:bodyPr>
          <a:p>
            <a:pPr indent="0" fontAlgn="auto">
              <a:lnSpc>
                <a:spcPct val="150000"/>
              </a:lnSpc>
            </a:pPr>
            <a:r>
              <a:rPr lang="zh-CN" altLang="en-US"/>
              <a:t>由于电容和电阻太小，对电路本身的信号不起到影响，所以外电路基本没有造成</a:t>
            </a:r>
            <a:r>
              <a:rPr lang="zh-CN" altLang="en-US"/>
              <a:t>偏差</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误差产生</a:t>
            </a:r>
            <a:r>
              <a:rPr lang="zh-CN" altLang="en-US"/>
              <a:t>机理</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976630" y="1952625"/>
            <a:ext cx="4518660" cy="330390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578600" y="1952625"/>
            <a:ext cx="4413885" cy="3303905"/>
          </a:xfrm>
          <a:prstGeom prst="rect">
            <a:avLst/>
          </a:prstGeom>
        </p:spPr>
      </p:pic>
      <p:cxnSp>
        <p:nvCxnSpPr>
          <p:cNvPr id="9" name="直接连接符 8"/>
          <p:cNvCxnSpPr/>
          <p:nvPr/>
        </p:nvCxnSpPr>
        <p:spPr>
          <a:xfrm>
            <a:off x="8649970" y="2150745"/>
            <a:ext cx="0" cy="262001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a:off x="6497320" y="2578735"/>
            <a:ext cx="12700" cy="2984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flipH="1" flipV="1">
            <a:off x="6730365" y="3097530"/>
            <a:ext cx="1699260" cy="1673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8429625" y="4770755"/>
            <a:ext cx="777875" cy="368300"/>
          </a:xfrm>
          <a:prstGeom prst="rect">
            <a:avLst/>
          </a:prstGeom>
          <a:noFill/>
        </p:spPr>
        <p:txBody>
          <a:bodyPr wrap="square" rtlCol="0">
            <a:spAutoFit/>
          </a:bodyPr>
          <a:p>
            <a:r>
              <a:rPr lang="zh-CN" altLang="en-US"/>
              <a:t>物差</a:t>
            </a:r>
            <a:endParaRPr lang="zh-CN" altLang="en-US"/>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a:t>
            </a:r>
            <a:r>
              <a:rPr lang="zh-CN" altLang="en-US"/>
              <a:t>结果</a:t>
            </a:r>
            <a:endParaRPr lang="zh-CN" altLang="en-US"/>
          </a:p>
        </p:txBody>
      </p:sp>
      <p:pic>
        <p:nvPicPr>
          <p:cNvPr id="4" name="内容占位符 3"/>
          <p:cNvPicPr>
            <a:picLocks noChangeAspect="1"/>
          </p:cNvPicPr>
          <p:nvPr>
            <p:ph idx="1"/>
          </p:nvPr>
        </p:nvPicPr>
        <p:blipFill>
          <a:blip r:embed="rId1"/>
          <a:stretch>
            <a:fillRect/>
          </a:stretch>
        </p:blipFill>
        <p:spPr>
          <a:xfrm>
            <a:off x="6275705" y="1490345"/>
            <a:ext cx="4017010" cy="4759325"/>
          </a:xfrm>
          <a:prstGeom prst="rect">
            <a:avLst/>
          </a:prstGeom>
        </p:spPr>
      </p:pic>
      <p:sp>
        <p:nvSpPr>
          <p:cNvPr id="5" name="文本框 4"/>
          <p:cNvSpPr txBox="1"/>
          <p:nvPr/>
        </p:nvSpPr>
        <p:spPr>
          <a:xfrm>
            <a:off x="608330" y="1787525"/>
            <a:ext cx="4064000" cy="1476375"/>
          </a:xfrm>
          <a:prstGeom prst="rect">
            <a:avLst/>
          </a:prstGeom>
          <a:noFill/>
        </p:spPr>
        <p:txBody>
          <a:bodyPr wrap="square" rtlCol="0">
            <a:spAutoFit/>
          </a:bodyPr>
          <a:p>
            <a:pPr indent="0" fontAlgn="auto">
              <a:lnSpc>
                <a:spcPct val="150000"/>
              </a:lnSpc>
            </a:pPr>
            <a:r>
              <a:rPr lang="zh-CN" altLang="en-US" sz="2000"/>
              <a:t>后续</a:t>
            </a:r>
            <a:r>
              <a:rPr lang="zh-CN" altLang="en-US" sz="2000" dirty="0">
                <a:sym typeface="+mn-ea"/>
              </a:rPr>
              <a:t>王斌、余石勇</a:t>
            </a:r>
            <a:endParaRPr lang="zh-CN" altLang="en-US" sz="2000" dirty="0"/>
          </a:p>
          <a:p>
            <a:pPr indent="0" fontAlgn="auto">
              <a:lnSpc>
                <a:spcPct val="150000"/>
              </a:lnSpc>
            </a:pPr>
            <a:r>
              <a:rPr lang="zh-CN" altLang="en-US" sz="2000"/>
              <a:t>老师又对极板间电压以及不同阻值的线材进行了信号测量</a:t>
            </a:r>
            <a:endParaRPr lang="zh-CN" altLang="en-US" sz="2000"/>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a:t>
            </a:r>
            <a:r>
              <a:rPr lang="zh-CN" altLang="en-US"/>
              <a:t>结果</a:t>
            </a:r>
            <a:endParaRPr lang="zh-CN" altLang="en-US"/>
          </a:p>
        </p:txBody>
      </p:sp>
      <p:pic>
        <p:nvPicPr>
          <p:cNvPr id="7" name="图片 6"/>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31045" t="7886" r="42797" b="19396"/>
          <a:stretch>
            <a:fillRect/>
          </a:stretch>
        </p:blipFill>
        <p:spPr>
          <a:xfrm>
            <a:off x="4797425" y="2065655"/>
            <a:ext cx="3257550" cy="4279265"/>
          </a:xfrm>
          <a:prstGeom prst="rect">
            <a:avLst/>
          </a:prstGeom>
        </p:spPr>
      </p:pic>
      <p:sp>
        <p:nvSpPr>
          <p:cNvPr id="8" name="文本框 7"/>
          <p:cNvSpPr txBox="1"/>
          <p:nvPr>
            <p:custDataLst>
              <p:tags r:id="rId3"/>
            </p:custDataLst>
          </p:nvPr>
        </p:nvSpPr>
        <p:spPr>
          <a:xfrm>
            <a:off x="4335385" y="1492083"/>
            <a:ext cx="3905908" cy="381736"/>
          </a:xfrm>
          <a:prstGeom prst="rect">
            <a:avLst/>
          </a:prstGeom>
          <a:noFill/>
        </p:spPr>
        <p:txBody>
          <a:bodyPr wrap="square">
            <a:spAutoFit/>
          </a:bodyPr>
          <a:p>
            <a:r>
              <a:rPr lang="zh-CN" altLang="en-US" dirty="0">
                <a:latin typeface="黑体" panose="02010609060101010101" pitchFamily="49" charset="-122"/>
                <a:ea typeface="黑体" panose="02010609060101010101" pitchFamily="49" charset="-122"/>
              </a:rPr>
              <a:t>束闸自带线缆测试结果：上升沿时间</a:t>
            </a:r>
            <a:endParaRPr lang="zh-CN" altLang="en-US" dirty="0"/>
          </a:p>
        </p:txBody>
      </p:sp>
      <p:pic>
        <p:nvPicPr>
          <p:cNvPr id="6" name="图片 5"/>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l="32645" t="8200" r="44803" b="24922"/>
          <a:stretch>
            <a:fillRect/>
          </a:stretch>
        </p:blipFill>
        <p:spPr>
          <a:xfrm>
            <a:off x="8703310" y="1962150"/>
            <a:ext cx="3119755" cy="4325620"/>
          </a:xfrm>
          <a:prstGeom prst="rect">
            <a:avLst/>
          </a:prstGeom>
        </p:spPr>
      </p:pic>
      <p:sp>
        <p:nvSpPr>
          <p:cNvPr id="9" name="文本框 8"/>
          <p:cNvSpPr txBox="1"/>
          <p:nvPr>
            <p:custDataLst>
              <p:tags r:id="rId6"/>
            </p:custDataLst>
          </p:nvPr>
        </p:nvSpPr>
        <p:spPr>
          <a:xfrm>
            <a:off x="8420975" y="1492083"/>
            <a:ext cx="3905908" cy="369332"/>
          </a:xfrm>
          <a:prstGeom prst="rect">
            <a:avLst/>
          </a:prstGeom>
          <a:noFill/>
        </p:spPr>
        <p:txBody>
          <a:bodyPr wrap="square">
            <a:spAutoFit/>
          </a:bodyPr>
          <a:p>
            <a:r>
              <a:rPr lang="zh-CN" altLang="en-US" dirty="0">
                <a:latin typeface="黑体" panose="02010609060101010101" pitchFamily="49" charset="-122"/>
                <a:ea typeface="黑体" panose="02010609060101010101" pitchFamily="49" charset="-122"/>
              </a:rPr>
              <a:t>自制</a:t>
            </a:r>
            <a:r>
              <a:rPr lang="en-US" altLang="zh-CN" dirty="0">
                <a:latin typeface="黑体" panose="02010609060101010101" pitchFamily="49" charset="-122"/>
                <a:ea typeface="黑体" panose="02010609060101010101" pitchFamily="49" charset="-122"/>
              </a:rPr>
              <a:t>3m</a:t>
            </a:r>
            <a:r>
              <a:rPr lang="zh-CN" altLang="en-US" dirty="0">
                <a:latin typeface="黑体" panose="02010609060101010101" pitchFamily="49" charset="-122"/>
                <a:ea typeface="黑体" panose="02010609060101010101" pitchFamily="49" charset="-122"/>
              </a:rPr>
              <a:t>线缆测试结果：上升沿时间</a:t>
            </a:r>
            <a:endParaRPr lang="zh-CN" altLang="en-US" dirty="0"/>
          </a:p>
        </p:txBody>
      </p:sp>
      <p:pic>
        <p:nvPicPr>
          <p:cNvPr id="10" name="图片 9"/>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l="28736" t="9556" r="43694" b="31224"/>
          <a:stretch>
            <a:fillRect/>
          </a:stretch>
        </p:blipFill>
        <p:spPr>
          <a:xfrm>
            <a:off x="660400" y="2039620"/>
            <a:ext cx="3488690" cy="4214495"/>
          </a:xfrm>
          <a:prstGeom prst="rect">
            <a:avLst/>
          </a:prstGeom>
        </p:spPr>
      </p:pic>
      <p:sp>
        <p:nvSpPr>
          <p:cNvPr id="11" name="文本框 10"/>
          <p:cNvSpPr txBox="1"/>
          <p:nvPr/>
        </p:nvSpPr>
        <p:spPr>
          <a:xfrm>
            <a:off x="1244600" y="1505585"/>
            <a:ext cx="4064000" cy="368300"/>
          </a:xfrm>
          <a:prstGeom prst="rect">
            <a:avLst/>
          </a:prstGeom>
          <a:noFill/>
        </p:spPr>
        <p:txBody>
          <a:bodyPr wrap="square" rtlCol="0">
            <a:spAutoFit/>
          </a:bodyPr>
          <a:p>
            <a:r>
              <a:rPr lang="zh-CN" altLang="en-US"/>
              <a:t>原测试</a:t>
            </a:r>
            <a:r>
              <a:rPr lang="zh-CN" altLang="en-US"/>
              <a:t>结果</a:t>
            </a:r>
            <a:endParaRPr lang="zh-CN" altLang="en-US"/>
          </a:p>
        </p:txBody>
      </p:sp>
    </p:spTree>
    <p:custDataLst>
      <p:tags r:id="rId9"/>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960440"/>
            <a:ext cx="10969200" cy="705600"/>
          </a:xfrm>
        </p:spPr>
        <p:txBody>
          <a:bodyPr>
            <a:normAutofit fontScale="90000"/>
          </a:bodyPr>
          <a:p>
            <a:pPr marL="0" indent="0">
              <a:lnSpc>
                <a:spcPct val="150000"/>
              </a:lnSpc>
            </a:pPr>
            <a:r>
              <a:rPr lang="zh-CN" altLang="en-US" sz="2665" b="0"/>
              <a:t>仿真计算误差极小可以忽略不计</a:t>
            </a:r>
            <a:br>
              <a:rPr lang="zh-CN" altLang="en-US" sz="2665" b="0"/>
            </a:br>
            <a:r>
              <a:rPr lang="zh-CN" altLang="en-US" sz="2665" b="0"/>
              <a:t>实验</a:t>
            </a:r>
            <a:r>
              <a:rPr lang="zh-CN" altLang="en-US" sz="2665" b="0">
                <a:sym typeface="+mn-ea"/>
              </a:rPr>
              <a:t>误差大概在</a:t>
            </a:r>
            <a:r>
              <a:rPr lang="en-US" altLang="zh-CN" sz="2665" b="0">
                <a:sym typeface="+mn-ea"/>
              </a:rPr>
              <a:t>3%</a:t>
            </a:r>
            <a:r>
              <a:rPr lang="zh-CN" altLang="en-US" sz="2665" b="0">
                <a:sym typeface="+mn-ea"/>
              </a:rPr>
              <a:t>左右</a:t>
            </a:r>
            <a:br>
              <a:rPr lang="en-US" altLang="zh-CN" sz="2665" b="0"/>
            </a:br>
            <a:r>
              <a:rPr lang="zh-CN" altLang="en-US" sz="2665" b="0">
                <a:sym typeface="+mn-ea"/>
              </a:rPr>
              <a:t>个人认为影响可以忽略不计</a:t>
            </a:r>
            <a:br>
              <a:rPr lang="zh-CN" altLang="en-US">
                <a:sym typeface="+mn-ea"/>
              </a:rPr>
            </a:br>
            <a:endParaRPr lang="zh-CN" altLang="en-US"/>
          </a:p>
        </p:txBody>
      </p:sp>
      <p:sp>
        <p:nvSpPr>
          <p:cNvPr id="3" name="文本框 2"/>
          <p:cNvSpPr txBox="1"/>
          <p:nvPr/>
        </p:nvSpPr>
        <p:spPr>
          <a:xfrm>
            <a:off x="608330" y="643890"/>
            <a:ext cx="4064000" cy="645160"/>
          </a:xfrm>
          <a:prstGeom prst="rect">
            <a:avLst/>
          </a:prstGeom>
          <a:noFill/>
        </p:spPr>
        <p:txBody>
          <a:bodyPr wrap="square" rtlCol="0">
            <a:spAutoFit/>
          </a:bodyPr>
          <a:p>
            <a:r>
              <a:rPr lang="zh-CN" altLang="en-US" sz="3600" b="1"/>
              <a:t>结论</a:t>
            </a:r>
            <a:endParaRPr lang="zh-CN" altLang="en-US" sz="3600" b="1"/>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9055" y="3076645"/>
            <a:ext cx="10969200" cy="705600"/>
          </a:xfrm>
        </p:spPr>
        <p:txBody>
          <a:bodyPr>
            <a:normAutofit fontScale="90000"/>
          </a:bodyPr>
          <a:p>
            <a:pPr marL="0" indent="0" algn="ctr">
              <a:lnSpc>
                <a:spcPct val="150000"/>
              </a:lnSpc>
            </a:pPr>
            <a:r>
              <a:rPr lang="zh-CN" altLang="en-US" sz="4890"/>
              <a:t>实际情况分析</a:t>
            </a:r>
            <a:r>
              <a:rPr lang="en-US" altLang="zh-CN"/>
              <a:t>——</a:t>
            </a:r>
            <a:r>
              <a:rPr lang="zh-CN" altLang="en-US"/>
              <a:t>针对目前的</a:t>
            </a:r>
            <a:r>
              <a:rPr lang="en-US" altLang="zh-CN"/>
              <a:t>beam blank </a:t>
            </a:r>
            <a:r>
              <a:rPr lang="zh-CN" altLang="en-US"/>
              <a:t>在</a:t>
            </a:r>
            <a:r>
              <a:rPr lang="en-US" altLang="zh-CN"/>
              <a:t>30KeV</a:t>
            </a:r>
            <a:r>
              <a:rPr lang="zh-CN" altLang="en-US"/>
              <a:t>和</a:t>
            </a:r>
            <a:r>
              <a:rPr lang="en-US" altLang="zh-CN"/>
              <a:t>50KeV</a:t>
            </a:r>
            <a:r>
              <a:rPr lang="zh-CN" altLang="en-US"/>
              <a:t>下不同扫描速度对曝光结果产生的</a:t>
            </a:r>
            <a:r>
              <a:rPr lang="zh-CN" altLang="en-US"/>
              <a:t>影响</a:t>
            </a:r>
            <a:endParaRPr lang="zh-CN" altLang="en-US"/>
          </a:p>
        </p:txBody>
      </p:sp>
      <p:sp>
        <p:nvSpPr>
          <p:cNvPr id="3" name="文本框 2"/>
          <p:cNvSpPr txBox="1"/>
          <p:nvPr/>
        </p:nvSpPr>
        <p:spPr>
          <a:xfrm>
            <a:off x="8536940" y="5813425"/>
            <a:ext cx="4064000" cy="368300"/>
          </a:xfrm>
          <a:prstGeom prst="rect">
            <a:avLst/>
          </a:prstGeom>
          <a:noFill/>
        </p:spPr>
        <p:txBody>
          <a:bodyPr wrap="square" rtlCol="0">
            <a:spAutoFit/>
          </a:bodyPr>
          <a:p>
            <a:r>
              <a:rPr lang="en-US" altLang="zh-CN"/>
              <a:t>8/8/2023</a:t>
            </a:r>
            <a:endParaRPr lang="en-US" altLang="zh-CN"/>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30kev </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5740400" y="1906905"/>
            <a:ext cx="6574790" cy="40786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76225" y="1969135"/>
            <a:ext cx="5395595" cy="3954145"/>
          </a:xfrm>
          <a:prstGeom prst="rect">
            <a:avLst/>
          </a:prstGeom>
        </p:spPr>
      </p:pic>
      <p:cxnSp>
        <p:nvCxnSpPr>
          <p:cNvPr id="6" name="直接箭头连接符 5"/>
          <p:cNvCxnSpPr/>
          <p:nvPr>
            <p:custDataLst>
              <p:tags r:id="rId5"/>
            </p:custDataLst>
          </p:nvPr>
        </p:nvCxnSpPr>
        <p:spPr>
          <a:xfrm>
            <a:off x="7049135" y="4545330"/>
            <a:ext cx="278892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6"/>
            </p:custDataLst>
          </p:nvPr>
        </p:nvSpPr>
        <p:spPr>
          <a:xfrm>
            <a:off x="8244840" y="421132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Tree>
    <p:custDataLst>
      <p:tags r:id="rId7"/>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p:cNvPicPr>
            <a:picLocks noChangeAspect="1"/>
          </p:cNvPicPr>
          <p:nvPr>
            <p:custDataLst>
              <p:tags r:id="rId1"/>
            </p:custDataLst>
          </p:nvPr>
        </p:nvPicPr>
        <p:blipFill>
          <a:blip r:embed="rId2"/>
          <a:stretch>
            <a:fillRect/>
          </a:stretch>
        </p:blipFill>
        <p:spPr>
          <a:xfrm>
            <a:off x="6047105" y="2336800"/>
            <a:ext cx="4060825" cy="3348355"/>
          </a:xfrm>
          <a:prstGeom prst="rect">
            <a:avLst/>
          </a:prstGeom>
        </p:spPr>
      </p:pic>
      <p:pic>
        <p:nvPicPr>
          <p:cNvPr id="4" name="内容占位符 3"/>
          <p:cNvPicPr>
            <a:picLocks noChangeAspect="1"/>
          </p:cNvPicPr>
          <p:nvPr>
            <p:ph idx="1"/>
            <p:custDataLst>
              <p:tags r:id="rId3"/>
            </p:custDataLst>
          </p:nvPr>
        </p:nvPicPr>
        <p:blipFill>
          <a:blip r:embed="rId4"/>
          <a:srcRect b="3936"/>
          <a:stretch>
            <a:fillRect/>
          </a:stretch>
        </p:blipFill>
        <p:spPr>
          <a:xfrm>
            <a:off x="1056005" y="2336800"/>
            <a:ext cx="4493260" cy="3378835"/>
          </a:xfrm>
          <a:prstGeom prst="rect">
            <a:avLst/>
          </a:prstGeom>
        </p:spPr>
      </p:pic>
      <p:sp>
        <p:nvSpPr>
          <p:cNvPr id="2" name="标题 1"/>
          <p:cNvSpPr>
            <a:spLocks noGrp="1"/>
          </p:cNvSpPr>
          <p:nvPr>
            <p:ph type="title"/>
          </p:nvPr>
        </p:nvSpPr>
        <p:spPr/>
        <p:txBody>
          <a:bodyPr/>
          <a:p>
            <a:r>
              <a:rPr lang="en-US" altLang="zh-CN"/>
              <a:t>5M</a:t>
            </a:r>
            <a:r>
              <a:rPr lang="en-US" altLang="zh-CN"/>
              <a:t>hz</a:t>
            </a:r>
            <a:endParaRPr lang="en-US" altLang="zh-CN"/>
          </a:p>
        </p:txBody>
      </p:sp>
      <p:cxnSp>
        <p:nvCxnSpPr>
          <p:cNvPr id="6" name="直接连接符 5"/>
          <p:cNvCxnSpPr/>
          <p:nvPr>
            <p:custDataLst>
              <p:tags r:id="rId5"/>
            </p:custDataLst>
          </p:nvPr>
        </p:nvCxnSpPr>
        <p:spPr>
          <a:xfrm>
            <a:off x="3302635" y="32023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521585" y="326898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558415" y="4583430"/>
            <a:ext cx="687705" cy="31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654935" y="472376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6nm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1871345" y="420878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313940" y="4015105"/>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a:off x="3168015" y="4036695"/>
            <a:ext cx="17145" cy="17335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a:off x="4775835" y="3407410"/>
            <a:ext cx="15240" cy="6076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616325" y="412496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4868545" y="352933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8977630" y="326898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680325" y="342900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680325" y="4720590"/>
            <a:ext cx="1265555" cy="31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02576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7613650" y="358838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538210" y="3193415"/>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027795" y="3186430"/>
            <a:ext cx="9525" cy="39878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427845" y="3268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内容占位符 28"/>
          <p:cNvPicPr>
            <a:picLocks noChangeAspect="1"/>
          </p:cNvPicPr>
          <p:nvPr>
            <p:ph idx="1"/>
            <p:custDataLst>
              <p:tags r:id="rId1"/>
            </p:custDataLst>
          </p:nvPr>
        </p:nvPicPr>
        <p:blipFill>
          <a:blip r:embed="rId2"/>
          <a:stretch>
            <a:fillRect/>
          </a:stretch>
        </p:blipFill>
        <p:spPr>
          <a:xfrm>
            <a:off x="796290" y="1860550"/>
            <a:ext cx="4999355" cy="4123690"/>
          </a:xfrm>
          <a:prstGeom prst="rect">
            <a:avLst/>
          </a:prstGeom>
        </p:spPr>
      </p:pic>
      <p:pic>
        <p:nvPicPr>
          <p:cNvPr id="27" name="图片 26"/>
          <p:cNvPicPr>
            <a:picLocks noChangeAspect="1"/>
          </p:cNvPicPr>
          <p:nvPr>
            <p:custDataLst>
              <p:tags r:id="rId3"/>
            </p:custDataLst>
          </p:nvPr>
        </p:nvPicPr>
        <p:blipFill>
          <a:blip r:embed="rId4"/>
          <a:stretch>
            <a:fillRect/>
          </a:stretch>
        </p:blipFill>
        <p:spPr>
          <a:xfrm>
            <a:off x="6439535" y="1860550"/>
            <a:ext cx="5199380" cy="4255770"/>
          </a:xfrm>
          <a:prstGeom prst="rect">
            <a:avLst/>
          </a:prstGeom>
        </p:spPr>
      </p:pic>
      <p:sp>
        <p:nvSpPr>
          <p:cNvPr id="2" name="标题 1"/>
          <p:cNvSpPr>
            <a:spLocks noGrp="1"/>
          </p:cNvSpPr>
          <p:nvPr>
            <p:ph type="title"/>
          </p:nvPr>
        </p:nvSpPr>
        <p:spPr>
          <a:xfrm>
            <a:off x="796360" y="515690"/>
            <a:ext cx="10969200" cy="705600"/>
          </a:xfrm>
        </p:spPr>
        <p:txBody>
          <a:bodyPr/>
          <a:p>
            <a:r>
              <a:rPr lang="en-US" altLang="zh-CN"/>
              <a:t>10M</a:t>
            </a:r>
            <a:r>
              <a:rPr lang="en-US" altLang="zh-CN"/>
              <a:t>hz</a:t>
            </a:r>
            <a:endParaRPr lang="en-US" altLang="zh-CN"/>
          </a:p>
        </p:txBody>
      </p:sp>
      <p:cxnSp>
        <p:nvCxnSpPr>
          <p:cNvPr id="6" name="直接连接符 5"/>
          <p:cNvCxnSpPr/>
          <p:nvPr>
            <p:custDataLst>
              <p:tags r:id="rId5"/>
            </p:custDataLst>
          </p:nvPr>
        </p:nvCxnSpPr>
        <p:spPr>
          <a:xfrm>
            <a:off x="3469005" y="353758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586990" y="33877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a:off x="2576830" y="5154930"/>
            <a:ext cx="85344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78574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12nm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586990" y="437959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3835" y="408432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986530" y="4102100"/>
            <a:ext cx="635" cy="262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022850" y="3387725"/>
            <a:ext cx="7620" cy="62674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4248785" y="429260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153660" y="34810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0390505" y="29686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544435" y="31769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544435" y="4720590"/>
            <a:ext cx="284480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543925" y="48660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49nm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481695" y="367093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543925" y="292354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169400" y="2926715"/>
            <a:ext cx="5080" cy="7270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239125" y="307403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09995" y="1873885"/>
            <a:ext cx="5951855" cy="4104640"/>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416560" y="1604010"/>
            <a:ext cx="5796280" cy="4471035"/>
          </a:xfrm>
          <a:prstGeom prst="rect">
            <a:avLst/>
          </a:prstGeom>
        </p:spPr>
      </p:pic>
      <p:sp>
        <p:nvSpPr>
          <p:cNvPr id="2" name="标题 1"/>
          <p:cNvSpPr>
            <a:spLocks noGrp="1"/>
          </p:cNvSpPr>
          <p:nvPr>
            <p:ph type="title"/>
          </p:nvPr>
        </p:nvSpPr>
        <p:spPr/>
        <p:txBody>
          <a:bodyPr/>
          <a:p>
            <a:r>
              <a:rPr lang="en-US" altLang="zh-CN"/>
              <a:t>20M</a:t>
            </a:r>
            <a:r>
              <a:rPr lang="en-US" altLang="zh-CN"/>
              <a:t>hz</a:t>
            </a:r>
            <a:endParaRPr lang="en-US" altLang="zh-CN"/>
          </a:p>
        </p:txBody>
      </p:sp>
      <p:cxnSp>
        <p:nvCxnSpPr>
          <p:cNvPr id="6" name="直接连接符 5"/>
          <p:cNvCxnSpPr/>
          <p:nvPr>
            <p:custDataLst>
              <p:tags r:id="rId5"/>
            </p:custDataLst>
          </p:nvPr>
        </p:nvCxnSpPr>
        <p:spPr>
          <a:xfrm>
            <a:off x="3584575" y="30518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082165"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082165" y="4720590"/>
            <a:ext cx="1525270" cy="25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082165" y="418655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337560" y="3632835"/>
            <a:ext cx="3810" cy="5861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3051810"/>
            <a:ext cx="3175" cy="58102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011170" y="371284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157855"/>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1743690" y="25946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416800" y="290258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flipV="1">
            <a:off x="7421880" y="4499610"/>
            <a:ext cx="427482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9133840" y="325691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444355" y="2594610"/>
            <a:ext cx="2132965" cy="508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10301605" y="2599690"/>
            <a:ext cx="3810" cy="6578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300210" y="272034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内容占位符 24"/>
          <p:cNvPicPr>
            <a:picLocks noChangeAspect="1"/>
          </p:cNvPicPr>
          <p:nvPr>
            <p:ph idx="1"/>
            <p:custDataLst>
              <p:tags r:id="rId1"/>
            </p:custDataLst>
          </p:nvPr>
        </p:nvPicPr>
        <p:blipFill>
          <a:blip r:embed="rId2"/>
          <a:stretch>
            <a:fillRect/>
          </a:stretch>
        </p:blipFill>
        <p:spPr>
          <a:xfrm>
            <a:off x="6340475" y="1867535"/>
            <a:ext cx="5748020" cy="39858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14960" y="1635125"/>
            <a:ext cx="5904865" cy="4218305"/>
          </a:xfrm>
          <a:prstGeom prst="rect">
            <a:avLst/>
          </a:prstGeom>
        </p:spPr>
      </p:pic>
      <p:sp>
        <p:nvSpPr>
          <p:cNvPr id="2" name="标题 1"/>
          <p:cNvSpPr>
            <a:spLocks noGrp="1"/>
          </p:cNvSpPr>
          <p:nvPr>
            <p:ph type="title"/>
          </p:nvPr>
        </p:nvSpPr>
        <p:spPr/>
        <p:txBody>
          <a:bodyPr/>
          <a:p>
            <a:r>
              <a:rPr lang="en-US" altLang="zh-CN"/>
              <a:t>50M</a:t>
            </a:r>
            <a:r>
              <a:rPr lang="en-US" altLang="zh-CN"/>
              <a:t>hz</a:t>
            </a:r>
            <a:endParaRPr lang="en-US" altLang="zh-CN"/>
          </a:p>
        </p:txBody>
      </p:sp>
      <p:cxnSp>
        <p:nvCxnSpPr>
          <p:cNvPr id="5" name="直接连接符 4"/>
          <p:cNvCxnSpPr/>
          <p:nvPr>
            <p:custDataLst>
              <p:tags r:id="rId5"/>
            </p:custDataLst>
          </p:nvPr>
        </p:nvCxnSpPr>
        <p:spPr>
          <a:xfrm>
            <a:off x="5195570" y="279717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1677035"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a:off x="1692910" y="4718050"/>
            <a:ext cx="3472180" cy="101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4091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57nm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3212465" y="352806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1779270" y="42151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a:off x="3319145" y="3538855"/>
            <a:ext cx="1905" cy="6483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675630" y="2987040"/>
            <a:ext cx="8255" cy="5143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3"/>
            </p:custDataLst>
          </p:nvPr>
        </p:nvCxnSpPr>
        <p:spPr>
          <a:xfrm>
            <a:off x="11766550" y="29375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custDataLst>
              <p:tags r:id="rId14"/>
            </p:custDataLst>
          </p:nvPr>
        </p:nvCxnSpPr>
        <p:spPr>
          <a:xfrm>
            <a:off x="7385050" y="29933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箭头连接符 15"/>
          <p:cNvCxnSpPr/>
          <p:nvPr>
            <p:custDataLst>
              <p:tags r:id="rId15"/>
            </p:custDataLst>
          </p:nvPr>
        </p:nvCxnSpPr>
        <p:spPr>
          <a:xfrm flipV="1">
            <a:off x="7385050" y="4773930"/>
            <a:ext cx="4375150" cy="15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6"/>
            </p:custDataLst>
          </p:nvPr>
        </p:nvSpPr>
        <p:spPr>
          <a:xfrm>
            <a:off x="908621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138nm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8" name="直接连接符 17"/>
          <p:cNvCxnSpPr/>
          <p:nvPr>
            <p:custDataLst>
              <p:tags r:id="rId17"/>
            </p:custDataLst>
          </p:nvPr>
        </p:nvCxnSpPr>
        <p:spPr>
          <a:xfrm>
            <a:off x="9317990" y="3098165"/>
            <a:ext cx="2319655" cy="698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连接符 18"/>
          <p:cNvCxnSpPr/>
          <p:nvPr>
            <p:custDataLst>
              <p:tags r:id="rId18"/>
            </p:custDataLst>
          </p:nvPr>
        </p:nvCxnSpPr>
        <p:spPr>
          <a:xfrm flipH="1" flipV="1">
            <a:off x="7385050" y="3498850"/>
            <a:ext cx="2496820" cy="25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9"/>
            </p:custDataLst>
          </p:nvPr>
        </p:nvCxnSpPr>
        <p:spPr>
          <a:xfrm>
            <a:off x="9605010" y="3105150"/>
            <a:ext cx="6350" cy="37338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3394710" y="368427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14nm</a:t>
            </a:r>
            <a:endParaRPr lang="en-US" altLang="zh-CN">
              <a:solidFill>
                <a:schemeClr val="accent1"/>
              </a:solidFill>
              <a:effectLst>
                <a:outerShdw blurRad="38100" dist="25400" dir="5400000" algn="ctr" rotWithShape="0">
                  <a:srgbClr val="6E747A">
                    <a:alpha val="43000"/>
                  </a:srgbClr>
                </a:outerShdw>
              </a:effectLst>
            </a:endParaRPr>
          </a:p>
        </p:txBody>
      </p:sp>
      <p:sp>
        <p:nvSpPr>
          <p:cNvPr id="23" name="文本框 22"/>
          <p:cNvSpPr txBox="1"/>
          <p:nvPr>
            <p:custDataLst>
              <p:tags r:id="rId21"/>
            </p:custDataLst>
          </p:nvPr>
        </p:nvSpPr>
        <p:spPr>
          <a:xfrm>
            <a:off x="8803640" y="311785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19nm</a:t>
            </a:r>
            <a:endParaRPr lang="en-US" altLang="zh-CN">
              <a:solidFill>
                <a:schemeClr val="accent1"/>
              </a:solidFill>
              <a:effectLst>
                <a:outerShdw blurRad="38100" dist="25400" dir="5400000" algn="ctr" rotWithShape="0">
                  <a:srgbClr val="6E747A">
                    <a:alpha val="43000"/>
                  </a:srgbClr>
                </a:outerShdw>
              </a:effectLst>
            </a:endParaRPr>
          </a:p>
        </p:txBody>
      </p:sp>
      <p:sp>
        <p:nvSpPr>
          <p:cNvPr id="24" name="文本框 23"/>
          <p:cNvSpPr txBox="1"/>
          <p:nvPr>
            <p:custDataLst>
              <p:tags r:id="rId22"/>
            </p:custDataLst>
          </p:nvPr>
        </p:nvSpPr>
        <p:spPr>
          <a:xfrm>
            <a:off x="5805805" y="2993390"/>
            <a:ext cx="2559685"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50kev </a:t>
            </a:r>
            <a:endParaRPr lang="en-US" altLang="zh-CN"/>
          </a:p>
        </p:txBody>
      </p:sp>
      <p:pic>
        <p:nvPicPr>
          <p:cNvPr id="16" name="内容占位符 15"/>
          <p:cNvPicPr>
            <a:picLocks noChangeAspect="1"/>
          </p:cNvPicPr>
          <p:nvPr>
            <p:ph idx="1"/>
            <p:custDataLst>
              <p:tags r:id="rId1"/>
            </p:custDataLst>
          </p:nvPr>
        </p:nvPicPr>
        <p:blipFill>
          <a:blip r:embed="rId2"/>
          <a:stretch>
            <a:fillRect/>
          </a:stretch>
        </p:blipFill>
        <p:spPr>
          <a:xfrm>
            <a:off x="5615305" y="1909445"/>
            <a:ext cx="6637655" cy="3911600"/>
          </a:xfrm>
          <a:prstGeom prst="rect">
            <a:avLst/>
          </a:prstGeom>
        </p:spPr>
      </p:pic>
      <p:pic>
        <p:nvPicPr>
          <p:cNvPr id="17" name="图片 16"/>
          <p:cNvPicPr>
            <a:picLocks noChangeAspect="1"/>
          </p:cNvPicPr>
          <p:nvPr>
            <p:custDataLst>
              <p:tags r:id="rId3"/>
            </p:custDataLst>
          </p:nvPr>
        </p:nvPicPr>
        <p:blipFill>
          <a:blip r:embed="rId4"/>
          <a:stretch>
            <a:fillRect/>
          </a:stretch>
        </p:blipFill>
        <p:spPr>
          <a:xfrm>
            <a:off x="265430" y="1909445"/>
            <a:ext cx="5177155" cy="3910965"/>
          </a:xfrm>
          <a:prstGeom prst="rect">
            <a:avLst/>
          </a:prstGeom>
        </p:spPr>
      </p:pic>
      <p:cxnSp>
        <p:nvCxnSpPr>
          <p:cNvPr id="6" name="直接箭头连接符 5"/>
          <p:cNvCxnSpPr/>
          <p:nvPr>
            <p:custDataLst>
              <p:tags r:id="rId5"/>
            </p:custDataLst>
          </p:nvPr>
        </p:nvCxnSpPr>
        <p:spPr>
          <a:xfrm flipV="1">
            <a:off x="6812915" y="3623310"/>
            <a:ext cx="3169285" cy="15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6"/>
            </p:custDataLst>
          </p:nvPr>
        </p:nvSpPr>
        <p:spPr>
          <a:xfrm>
            <a:off x="8008620" y="330454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对于电子偏移量的计算</a:t>
            </a:r>
            <a:r>
              <a:rPr lang="zh-CN" altLang="en-US"/>
              <a:t>流程</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08330" y="1490345"/>
            <a:ext cx="5716905" cy="4759325"/>
          </a:xfrm>
          <a:prstGeom prst="rect">
            <a:avLst/>
          </a:prstGeom>
        </p:spPr>
      </p:pic>
      <p:sp>
        <p:nvSpPr>
          <p:cNvPr id="5" name="文本框 4"/>
          <p:cNvSpPr txBox="1"/>
          <p:nvPr/>
        </p:nvSpPr>
        <p:spPr>
          <a:xfrm>
            <a:off x="6708140" y="2229485"/>
            <a:ext cx="5189220" cy="2399665"/>
          </a:xfrm>
          <a:prstGeom prst="rect">
            <a:avLst/>
          </a:prstGeom>
          <a:noFill/>
        </p:spPr>
        <p:txBody>
          <a:bodyPr wrap="square" rtlCol="0">
            <a:spAutoFit/>
          </a:bodyPr>
          <a:p>
            <a:pPr indent="0" fontAlgn="auto">
              <a:lnSpc>
                <a:spcPct val="150000"/>
              </a:lnSpc>
            </a:pPr>
            <a:r>
              <a:rPr lang="zh-CN" altLang="en-US" sz="2000"/>
              <a:t>由于我们考虑的是电子光学系统，由电压产生的束流偏移并不会导致孔径平面上的束流运动产生误差，如过想要了解经过。</a:t>
            </a:r>
            <a:endParaRPr lang="zh-CN" altLang="en-US" sz="2000"/>
          </a:p>
          <a:p>
            <a:pPr indent="0" fontAlgn="auto">
              <a:lnSpc>
                <a:spcPct val="150000"/>
              </a:lnSpc>
            </a:pPr>
            <a:r>
              <a:rPr lang="zh-CN" altLang="en-US" sz="2000"/>
              <a:t>束流在孔径平面上的运动误差可以通过简单的三角几何法从电子的速度和位置计算得出。</a:t>
            </a:r>
            <a:endParaRPr lang="zh-CN" altLang="en-US" sz="2000"/>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56985" y="2326005"/>
            <a:ext cx="4296410" cy="3437255"/>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608330" y="2312670"/>
            <a:ext cx="4775835" cy="3376295"/>
          </a:xfrm>
          <a:prstGeom prst="rect">
            <a:avLst/>
          </a:prstGeom>
        </p:spPr>
      </p:pic>
      <p:sp>
        <p:nvSpPr>
          <p:cNvPr id="2" name="标题 1"/>
          <p:cNvSpPr>
            <a:spLocks noGrp="1"/>
          </p:cNvSpPr>
          <p:nvPr>
            <p:ph type="title"/>
          </p:nvPr>
        </p:nvSpPr>
        <p:spPr/>
        <p:txBody>
          <a:bodyPr/>
          <a:p>
            <a:r>
              <a:rPr lang="en-US" altLang="zh-CN"/>
              <a:t>5M</a:t>
            </a:r>
            <a:r>
              <a:rPr lang="en-US" altLang="zh-CN"/>
              <a:t>hz</a:t>
            </a:r>
            <a:endParaRPr lang="en-US" altLang="zh-CN"/>
          </a:p>
        </p:txBody>
      </p:sp>
      <p:cxnSp>
        <p:nvCxnSpPr>
          <p:cNvPr id="6" name="直接连接符 5"/>
          <p:cNvCxnSpPr/>
          <p:nvPr>
            <p:custDataLst>
              <p:tags r:id="rId5"/>
            </p:custDataLst>
          </p:nvPr>
        </p:nvCxnSpPr>
        <p:spPr>
          <a:xfrm>
            <a:off x="2622550" y="33166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220595" y="33166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256790" y="4492625"/>
            <a:ext cx="328930" cy="25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923540" y="44996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1871345" y="404495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313940" y="393319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190875" y="3907155"/>
            <a:ext cx="8255" cy="1485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a:off x="4775835" y="3407410"/>
            <a:ext cx="15240" cy="6076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256915" y="35598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4868545" y="352933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9351010" y="30416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8289925" y="28975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8278495" y="4491990"/>
            <a:ext cx="107442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9427845" y="435546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18nm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278495" y="343281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8843010" y="31991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85960" y="3196590"/>
            <a:ext cx="15240" cy="2286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9780905" y="33166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custDataLst>
              <p:tags r:id="rId1"/>
            </p:custDataLst>
          </p:nvPr>
        </p:nvPicPr>
        <p:blipFill>
          <a:blip r:embed="rId2"/>
          <a:stretch>
            <a:fillRect/>
          </a:stretch>
        </p:blipFill>
        <p:spPr>
          <a:xfrm>
            <a:off x="6363970" y="1802765"/>
            <a:ext cx="5692140" cy="3920490"/>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608330" y="1604010"/>
            <a:ext cx="5547360" cy="4119880"/>
          </a:xfrm>
          <a:prstGeom prst="rect">
            <a:avLst/>
          </a:prstGeom>
        </p:spPr>
      </p:pic>
      <p:sp>
        <p:nvSpPr>
          <p:cNvPr id="2" name="标题 1"/>
          <p:cNvSpPr>
            <a:spLocks noGrp="1"/>
          </p:cNvSpPr>
          <p:nvPr>
            <p:ph type="title"/>
          </p:nvPr>
        </p:nvSpPr>
        <p:spPr/>
        <p:txBody>
          <a:bodyPr/>
          <a:p>
            <a:r>
              <a:rPr lang="en-US" altLang="zh-CN"/>
              <a:t>10M</a:t>
            </a:r>
            <a:r>
              <a:rPr lang="en-US" altLang="zh-CN"/>
              <a:t>hz</a:t>
            </a:r>
            <a:endParaRPr lang="en-US" altLang="zh-CN"/>
          </a:p>
        </p:txBody>
      </p:sp>
      <p:cxnSp>
        <p:nvCxnSpPr>
          <p:cNvPr id="6" name="直接连接符 5"/>
          <p:cNvCxnSpPr/>
          <p:nvPr>
            <p:custDataLst>
              <p:tags r:id="rId5"/>
            </p:custDataLst>
          </p:nvPr>
        </p:nvCxnSpPr>
        <p:spPr>
          <a:xfrm>
            <a:off x="3462020" y="289750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608580" y="296862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593975" y="4717415"/>
            <a:ext cx="862330" cy="107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745105" y="389128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4178935" y="3604260"/>
            <a:ext cx="635" cy="262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2897505"/>
            <a:ext cx="3175" cy="73533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4315460" y="360743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4nm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0619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0875010" y="242887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8115935" y="266636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8133715" y="4491990"/>
            <a:ext cx="272796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39nm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379460" y="278320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092565" y="229997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96120" y="2308225"/>
            <a:ext cx="3175" cy="4699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782050" y="230822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p:cNvPicPr>
            <a:picLocks noChangeAspect="1"/>
          </p:cNvPicPr>
          <p:nvPr>
            <p:custDataLst>
              <p:tags r:id="rId1"/>
            </p:custDataLst>
          </p:nvPr>
        </p:nvPicPr>
        <p:blipFill>
          <a:blip r:embed="rId2"/>
          <a:stretch>
            <a:fillRect/>
          </a:stretch>
        </p:blipFill>
        <p:spPr>
          <a:xfrm>
            <a:off x="6432550" y="1604010"/>
            <a:ext cx="5422900" cy="4310380"/>
          </a:xfrm>
          <a:prstGeom prst="rect">
            <a:avLst/>
          </a:prstGeom>
        </p:spPr>
      </p:pic>
      <p:sp>
        <p:nvSpPr>
          <p:cNvPr id="2" name="标题 1"/>
          <p:cNvSpPr>
            <a:spLocks noGrp="1"/>
          </p:cNvSpPr>
          <p:nvPr>
            <p:ph type="title"/>
          </p:nvPr>
        </p:nvSpPr>
        <p:spPr/>
        <p:txBody>
          <a:bodyPr/>
          <a:p>
            <a:r>
              <a:rPr lang="en-US" altLang="zh-CN"/>
              <a:t>20M</a:t>
            </a:r>
            <a:r>
              <a:rPr lang="en-US" altLang="zh-CN"/>
              <a:t>hz</a:t>
            </a:r>
            <a:endParaRPr lang="en-US" altLang="zh-CN"/>
          </a:p>
        </p:txBody>
      </p:sp>
      <p:pic>
        <p:nvPicPr>
          <p:cNvPr id="4" name="内容占位符 3"/>
          <p:cNvPicPr>
            <a:picLocks noChangeAspect="1"/>
          </p:cNvPicPr>
          <p:nvPr>
            <p:ph idx="1"/>
            <p:custDataLst>
              <p:tags r:id="rId3"/>
            </p:custDataLst>
          </p:nvPr>
        </p:nvPicPr>
        <p:blipFill>
          <a:blip r:embed="rId4"/>
          <a:stretch>
            <a:fillRect/>
          </a:stretch>
        </p:blipFill>
        <p:spPr>
          <a:xfrm>
            <a:off x="608330" y="1604010"/>
            <a:ext cx="5671820" cy="4309745"/>
          </a:xfrm>
          <a:prstGeom prst="rect">
            <a:avLst/>
          </a:prstGeom>
        </p:spPr>
      </p:pic>
      <p:cxnSp>
        <p:nvCxnSpPr>
          <p:cNvPr id="6" name="直接连接符 5"/>
          <p:cNvCxnSpPr/>
          <p:nvPr>
            <p:custDataLst>
              <p:tags r:id="rId5"/>
            </p:custDataLst>
          </p:nvPr>
        </p:nvCxnSpPr>
        <p:spPr>
          <a:xfrm>
            <a:off x="4030980"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6"/>
            </p:custDataLst>
          </p:nvPr>
        </p:nvCxnSpPr>
        <p:spPr>
          <a:xfrm>
            <a:off x="2082165" y="306197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7"/>
            </p:custDataLst>
          </p:nvPr>
        </p:nvCxnSpPr>
        <p:spPr>
          <a:xfrm flipV="1">
            <a:off x="2082165" y="4717415"/>
            <a:ext cx="1941195" cy="57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2892425"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9"/>
            </p:custDataLst>
          </p:nvPr>
        </p:nvCxnSpPr>
        <p:spPr>
          <a:xfrm>
            <a:off x="2082165" y="418655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10"/>
            </p:custDataLst>
          </p:nvPr>
        </p:nvCxnSpPr>
        <p:spPr>
          <a:xfrm flipH="1" flipV="1">
            <a:off x="2745105" y="360426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11"/>
            </p:custDataLst>
          </p:nvPr>
        </p:nvCxnSpPr>
        <p:spPr>
          <a:xfrm flipH="1">
            <a:off x="3337560" y="3632835"/>
            <a:ext cx="3810" cy="58610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2"/>
            </p:custDataLst>
          </p:nvPr>
        </p:nvCxnSpPr>
        <p:spPr>
          <a:xfrm flipH="1">
            <a:off x="5143500" y="2897505"/>
            <a:ext cx="3175" cy="73533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13"/>
            </p:custDataLst>
          </p:nvPr>
        </p:nvSpPr>
        <p:spPr>
          <a:xfrm>
            <a:off x="3384550" y="375475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8nm</a:t>
            </a:r>
            <a:endParaRPr lang="en-US" altLang="zh-C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custDataLst>
              <p:tags r:id="rId14"/>
            </p:custDataLst>
          </p:nvPr>
        </p:nvSpPr>
        <p:spPr>
          <a:xfrm>
            <a:off x="5277485" y="3061970"/>
            <a:ext cx="8102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7" name="直接连接符 16"/>
          <p:cNvCxnSpPr/>
          <p:nvPr>
            <p:custDataLst>
              <p:tags r:id="rId15"/>
            </p:custDataLst>
          </p:nvPr>
        </p:nvCxnSpPr>
        <p:spPr>
          <a:xfrm>
            <a:off x="11332210" y="25996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custDataLst>
              <p:tags r:id="rId16"/>
            </p:custDataLst>
          </p:nvPr>
        </p:nvCxnSpPr>
        <p:spPr>
          <a:xfrm>
            <a:off x="7681595" y="2666365"/>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7"/>
            </p:custDataLst>
          </p:nvPr>
        </p:nvCxnSpPr>
        <p:spPr>
          <a:xfrm>
            <a:off x="7681595" y="4495800"/>
            <a:ext cx="3630930"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8"/>
            </p:custDataLst>
          </p:nvPr>
        </p:nvSpPr>
        <p:spPr>
          <a:xfrm>
            <a:off x="8620125" y="449770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73nm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21" name="直接连接符 20"/>
          <p:cNvCxnSpPr/>
          <p:nvPr>
            <p:custDataLst>
              <p:tags r:id="rId19"/>
            </p:custDataLst>
          </p:nvPr>
        </p:nvCxnSpPr>
        <p:spPr>
          <a:xfrm>
            <a:off x="8843010" y="3369945"/>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20"/>
            </p:custDataLst>
          </p:nvPr>
        </p:nvCxnSpPr>
        <p:spPr>
          <a:xfrm flipH="1" flipV="1">
            <a:off x="9275445" y="28943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1"/>
            </p:custDataLst>
          </p:nvPr>
        </p:nvCxnSpPr>
        <p:spPr>
          <a:xfrm>
            <a:off x="9592945" y="2886710"/>
            <a:ext cx="3175" cy="46990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2"/>
            </p:custDataLst>
          </p:nvPr>
        </p:nvSpPr>
        <p:spPr>
          <a:xfrm>
            <a:off x="8843010" y="294957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50M</a:t>
            </a:r>
            <a:r>
              <a:rPr lang="en-US" altLang="zh-CN"/>
              <a:t>hz</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608330" y="1686560"/>
            <a:ext cx="5654675" cy="4359910"/>
          </a:xfrm>
          <a:prstGeom prst="rect">
            <a:avLst/>
          </a:prstGeom>
        </p:spPr>
      </p:pic>
      <p:cxnSp>
        <p:nvCxnSpPr>
          <p:cNvPr id="5" name="直接连接符 4"/>
          <p:cNvCxnSpPr/>
          <p:nvPr>
            <p:custDataLst>
              <p:tags r:id="rId3"/>
            </p:custDataLst>
          </p:nvPr>
        </p:nvCxnSpPr>
        <p:spPr>
          <a:xfrm>
            <a:off x="4184650"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4"/>
            </p:custDataLst>
          </p:nvPr>
        </p:nvCxnSpPr>
        <p:spPr>
          <a:xfrm>
            <a:off x="1677035" y="276225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custDataLst>
              <p:tags r:id="rId5"/>
            </p:custDataLst>
          </p:nvPr>
        </p:nvCxnSpPr>
        <p:spPr>
          <a:xfrm>
            <a:off x="1692910" y="4718050"/>
            <a:ext cx="2501900" cy="101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24091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54nm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p:nvPr>
            <p:custDataLst>
              <p:tags r:id="rId7"/>
            </p:custDataLst>
          </p:nvPr>
        </p:nvCxnSpPr>
        <p:spPr>
          <a:xfrm>
            <a:off x="2892425" y="3360420"/>
            <a:ext cx="1502410" cy="1079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直接连接符 10"/>
          <p:cNvCxnSpPr/>
          <p:nvPr>
            <p:custDataLst>
              <p:tags r:id="rId8"/>
            </p:custDataLst>
          </p:nvPr>
        </p:nvCxnSpPr>
        <p:spPr>
          <a:xfrm flipH="1" flipV="1">
            <a:off x="1779270" y="3796030"/>
            <a:ext cx="1861185" cy="317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custDataLst>
              <p:tags r:id="rId9"/>
            </p:custDataLst>
          </p:nvPr>
        </p:nvCxnSpPr>
        <p:spPr>
          <a:xfrm>
            <a:off x="3265805" y="3371215"/>
            <a:ext cx="3175" cy="4419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0"/>
            </p:custDataLst>
          </p:nvPr>
        </p:nvCxnSpPr>
        <p:spPr>
          <a:xfrm flipH="1">
            <a:off x="5678805" y="2987040"/>
            <a:ext cx="5080" cy="4070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pic>
        <p:nvPicPr>
          <p:cNvPr id="6" name="内容占位符 5"/>
          <p:cNvPicPr>
            <a:picLocks noChangeAspect="1"/>
          </p:cNvPicPr>
          <p:nvPr>
            <p:ph idx="1"/>
            <p:custDataLst>
              <p:tags r:id="rId11"/>
            </p:custDataLst>
          </p:nvPr>
        </p:nvPicPr>
        <p:blipFill>
          <a:blip r:embed="rId12"/>
          <a:stretch>
            <a:fillRect/>
          </a:stretch>
        </p:blipFill>
        <p:spPr>
          <a:xfrm>
            <a:off x="6473190" y="1697355"/>
            <a:ext cx="5431790" cy="4349115"/>
          </a:xfrm>
          <a:prstGeom prst="rect">
            <a:avLst/>
          </a:prstGeom>
        </p:spPr>
      </p:pic>
      <p:cxnSp>
        <p:nvCxnSpPr>
          <p:cNvPr id="14" name="直接连接符 13"/>
          <p:cNvCxnSpPr/>
          <p:nvPr>
            <p:custDataLst>
              <p:tags r:id="rId13"/>
            </p:custDataLst>
          </p:nvPr>
        </p:nvCxnSpPr>
        <p:spPr>
          <a:xfrm>
            <a:off x="11362690" y="293751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custDataLst>
              <p:tags r:id="rId14"/>
            </p:custDataLst>
          </p:nvPr>
        </p:nvCxnSpPr>
        <p:spPr>
          <a:xfrm>
            <a:off x="7263130" y="2993390"/>
            <a:ext cx="0" cy="24466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箭头连接符 15"/>
          <p:cNvCxnSpPr/>
          <p:nvPr>
            <p:custDataLst>
              <p:tags r:id="rId15"/>
            </p:custDataLst>
          </p:nvPr>
        </p:nvCxnSpPr>
        <p:spPr>
          <a:xfrm>
            <a:off x="7263130" y="4796790"/>
            <a:ext cx="4077970" cy="76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6"/>
            </p:custDataLst>
          </p:nvPr>
        </p:nvSpPr>
        <p:spPr>
          <a:xfrm>
            <a:off x="8911590" y="48755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115nm</a:t>
            </a:r>
            <a:endParaRPr lang="en-US" altLang="zh-CN">
              <a:solidFill>
                <a:schemeClr val="accent1"/>
              </a:solidFill>
              <a:effectLst>
                <a:outerShdw blurRad="38100" dist="25400" dir="5400000" algn="ctr" rotWithShape="0">
                  <a:srgbClr val="6E747A">
                    <a:alpha val="43000"/>
                  </a:srgbClr>
                </a:outerShdw>
              </a:effectLst>
            </a:endParaRPr>
          </a:p>
        </p:txBody>
      </p:sp>
      <p:cxnSp>
        <p:nvCxnSpPr>
          <p:cNvPr id="18" name="直接连接符 17"/>
          <p:cNvCxnSpPr/>
          <p:nvPr>
            <p:custDataLst>
              <p:tags r:id="rId17"/>
            </p:custDataLst>
          </p:nvPr>
        </p:nvCxnSpPr>
        <p:spPr>
          <a:xfrm>
            <a:off x="8868410" y="3188970"/>
            <a:ext cx="2319655" cy="698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连接符 18"/>
          <p:cNvCxnSpPr/>
          <p:nvPr>
            <p:custDataLst>
              <p:tags r:id="rId18"/>
            </p:custDataLst>
          </p:nvPr>
        </p:nvCxnSpPr>
        <p:spPr>
          <a:xfrm flipH="1" flipV="1">
            <a:off x="7263130" y="3521710"/>
            <a:ext cx="2496820" cy="25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9"/>
            </p:custDataLst>
          </p:nvPr>
        </p:nvCxnSpPr>
        <p:spPr>
          <a:xfrm>
            <a:off x="9432290" y="3188970"/>
            <a:ext cx="7620" cy="28956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3440430" y="339471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23" name="文本框 22"/>
          <p:cNvSpPr txBox="1"/>
          <p:nvPr>
            <p:custDataLst>
              <p:tags r:id="rId21"/>
            </p:custDataLst>
          </p:nvPr>
        </p:nvSpPr>
        <p:spPr>
          <a:xfrm>
            <a:off x="9032240" y="276225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
        <p:nvSpPr>
          <p:cNvPr id="24" name="文本框 23"/>
          <p:cNvSpPr txBox="1"/>
          <p:nvPr>
            <p:custDataLst>
              <p:tags r:id="rId22"/>
            </p:custDataLst>
          </p:nvPr>
        </p:nvSpPr>
        <p:spPr>
          <a:xfrm>
            <a:off x="5805805" y="2993390"/>
            <a:ext cx="2559685"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10nm</a:t>
            </a:r>
            <a:endParaRPr lang="en-US" altLang="zh-CN">
              <a:solidFill>
                <a:schemeClr val="accent1"/>
              </a:solidFill>
              <a:effectLst>
                <a:outerShdw blurRad="38100" dist="25400" dir="5400000" algn="ctr" rotWithShape="0">
                  <a:srgbClr val="6E747A">
                    <a:alpha val="43000"/>
                  </a:srgbClr>
                </a:outerShdw>
              </a:effectLst>
            </a:endParaRPr>
          </a:p>
        </p:txBody>
      </p:sp>
    </p:spTree>
    <p:custDataLst>
      <p:tags r:id="rId2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统计结果以及</a:t>
            </a:r>
            <a:r>
              <a:rPr lang="zh-CN" altLang="en-US"/>
              <a:t>结论</a:t>
            </a:r>
            <a:endParaRPr lang="zh-CN" altLang="en-US"/>
          </a:p>
        </p:txBody>
      </p:sp>
      <p:graphicFrame>
        <p:nvGraphicFramePr>
          <p:cNvPr id="4" name="内容占位符 3"/>
          <p:cNvGraphicFramePr/>
          <p:nvPr>
            <p:ph idx="1"/>
            <p:custDataLst>
              <p:tags r:id="rId1"/>
            </p:custDataLst>
          </p:nvPr>
        </p:nvGraphicFramePr>
        <p:xfrm>
          <a:off x="301625" y="2067560"/>
          <a:ext cx="5932805" cy="3324225"/>
        </p:xfrm>
        <a:graphic>
          <a:graphicData uri="http://schemas.openxmlformats.org/drawingml/2006/table">
            <a:tbl>
              <a:tblPr firstRow="1" bandRow="1">
                <a:tableStyleId>{5C22544A-7EE6-4342-B048-85BDC9FD1C3A}</a:tableStyleId>
              </a:tblPr>
              <a:tblGrid>
                <a:gridCol w="850900"/>
                <a:gridCol w="635635"/>
                <a:gridCol w="635000"/>
                <a:gridCol w="635000"/>
                <a:gridCol w="636270"/>
                <a:gridCol w="635000"/>
                <a:gridCol w="635000"/>
                <a:gridCol w="635000"/>
                <a:gridCol w="635000"/>
              </a:tblGrid>
              <a:tr h="384175">
                <a:tc>
                  <a:txBody>
                    <a:bodyPr/>
                    <a:p>
                      <a:pPr>
                        <a:buNone/>
                      </a:pPr>
                      <a:endParaRPr lang="zh-CN" altLang="en-US" sz="1400"/>
                    </a:p>
                  </a:txBody>
                  <a:tcPr/>
                </a:tc>
                <a:tc gridSpan="4">
                  <a:txBody>
                    <a:bodyPr/>
                    <a:p>
                      <a:pPr>
                        <a:buNone/>
                      </a:pPr>
                      <a:r>
                        <a:rPr lang="en-US" altLang="zh-CN" sz="1400"/>
                        <a:t>30KeV</a:t>
                      </a:r>
                      <a:endParaRPr lang="en-US" altLang="zh-CN" sz="1400"/>
                    </a:p>
                  </a:txBody>
                  <a:tcPr/>
                </a:tc>
                <a:tc hMerge="1">
                  <a:tcPr/>
                </a:tc>
                <a:tc hMerge="1">
                  <a:tcPr/>
                </a:tc>
                <a:tc hMerge="1">
                  <a:tcPr/>
                </a:tc>
                <a:tc gridSpan="4">
                  <a:txBody>
                    <a:bodyPr/>
                    <a:p>
                      <a:pPr>
                        <a:buNone/>
                      </a:pPr>
                      <a:r>
                        <a:rPr lang="en-US" altLang="zh-CN" sz="1400"/>
                        <a:t>50KeV</a:t>
                      </a:r>
                      <a:endParaRPr lang="en-US" altLang="zh-CN" sz="1400"/>
                    </a:p>
                  </a:txBody>
                  <a:tcPr/>
                </a:tc>
                <a:tc hMerge="1">
                  <a:tcPr/>
                </a:tc>
                <a:tc hMerge="1">
                  <a:tcPr/>
                </a:tc>
                <a:tc hMerge="1">
                  <a:tcPr/>
                </a:tc>
              </a:tr>
              <a:tr h="307340">
                <a:tc>
                  <a:txBody>
                    <a:bodyPr/>
                    <a:p>
                      <a:pPr>
                        <a:buNone/>
                      </a:pPr>
                      <a:endParaRPr lang="zh-CN" altLang="en-US" sz="1400"/>
                    </a:p>
                  </a:txBody>
                  <a:tcPr/>
                </a:tc>
                <a:tc gridSpan="2">
                  <a:txBody>
                    <a:bodyPr/>
                    <a:p>
                      <a:pPr>
                        <a:buNone/>
                      </a:pPr>
                      <a:r>
                        <a:rPr lang="zh-CN" altLang="en-US" sz="1400"/>
                        <a:t>尾端</a:t>
                      </a:r>
                      <a:endParaRPr lang="zh-CN" altLang="en-US" sz="1400"/>
                    </a:p>
                  </a:txBody>
                  <a:tcPr/>
                </a:tc>
                <a:tc hMerge="1">
                  <a:tcPr/>
                </a:tc>
                <a:tc gridSpan="2">
                  <a:txBody>
                    <a:bodyPr/>
                    <a:p>
                      <a:pPr>
                        <a:buNone/>
                      </a:pPr>
                      <a:r>
                        <a:rPr lang="zh-CN" altLang="en-US" sz="1400"/>
                        <a:t>前端</a:t>
                      </a:r>
                      <a:endParaRPr lang="zh-CN" altLang="en-US" sz="1400"/>
                    </a:p>
                  </a:txBody>
                  <a:tcPr/>
                </a:tc>
                <a:tc hMerge="1">
                  <a:tcPr/>
                </a:tc>
                <a:tc gridSpan="2">
                  <a:txBody>
                    <a:bodyPr/>
                    <a:p>
                      <a:pPr>
                        <a:buNone/>
                      </a:pPr>
                      <a:r>
                        <a:rPr lang="zh-CN" altLang="en-US" sz="1400"/>
                        <a:t>尾端</a:t>
                      </a:r>
                      <a:endParaRPr lang="zh-CN" altLang="en-US" sz="1400"/>
                    </a:p>
                  </a:txBody>
                  <a:tcPr/>
                </a:tc>
                <a:tc hMerge="1">
                  <a:tcPr/>
                </a:tc>
                <a:tc gridSpan="2">
                  <a:txBody>
                    <a:bodyPr/>
                    <a:p>
                      <a:pPr>
                        <a:buNone/>
                      </a:pPr>
                      <a:r>
                        <a:rPr lang="zh-CN" altLang="en-US" sz="1400"/>
                        <a:t>前端</a:t>
                      </a:r>
                      <a:endParaRPr lang="zh-CN" altLang="en-US" sz="1400"/>
                    </a:p>
                  </a:txBody>
                  <a:tcPr/>
                </a:tc>
                <a:tc hMerge="1">
                  <a:tcPr/>
                </a:tc>
              </a:tr>
              <a:tr h="509905">
                <a:tc>
                  <a:txBody>
                    <a:bodyPr/>
                    <a:p>
                      <a:pPr>
                        <a:buNone/>
                      </a:pPr>
                      <a:endParaRPr lang="zh-CN" altLang="en-US" sz="1400"/>
                    </a:p>
                  </a:txBody>
                  <a:tcPr/>
                </a:tc>
                <a:tc>
                  <a:txBody>
                    <a:bodyPr/>
                    <a:p>
                      <a:pPr>
                        <a:buNone/>
                      </a:pPr>
                      <a:r>
                        <a:rPr lang="zh-CN" altLang="en-US" sz="1400"/>
                        <a:t>横向误差</a:t>
                      </a:r>
                      <a:endParaRPr lang="zh-CN" altLang="en-US" sz="1400"/>
                    </a:p>
                  </a:txBody>
                  <a:tcPr/>
                </a:tc>
                <a:tc>
                  <a:txBody>
                    <a:bodyPr/>
                    <a:p>
                      <a:pPr>
                        <a:buNone/>
                      </a:pPr>
                      <a:r>
                        <a:rPr lang="zh-CN" altLang="en-US" sz="1400"/>
                        <a:t>纵向误差</a:t>
                      </a:r>
                      <a:endParaRPr lang="zh-CN" altLang="en-US" sz="1400"/>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c>
                  <a:txBody>
                    <a:bodyPr/>
                    <a:p>
                      <a:pPr>
                        <a:buNone/>
                      </a:pPr>
                      <a:r>
                        <a:rPr lang="zh-CN" altLang="en-US" sz="1400">
                          <a:sym typeface="+mn-ea"/>
                        </a:rPr>
                        <a:t>横向误差</a:t>
                      </a:r>
                      <a:endParaRPr lang="zh-CN" altLang="en-US" sz="1400">
                        <a:sym typeface="+mn-ea"/>
                      </a:endParaRPr>
                    </a:p>
                  </a:txBody>
                  <a:tcPr/>
                </a:tc>
                <a:tc>
                  <a:txBody>
                    <a:bodyPr/>
                    <a:p>
                      <a:pPr>
                        <a:buNone/>
                      </a:pPr>
                      <a:r>
                        <a:rPr lang="zh-CN" altLang="en-US" sz="1400">
                          <a:sym typeface="+mn-ea"/>
                        </a:rPr>
                        <a:t>纵向误差</a:t>
                      </a:r>
                      <a:endParaRPr lang="zh-CN" altLang="en-US" sz="1400">
                        <a:sym typeface="+mn-ea"/>
                      </a:endParaRPr>
                    </a:p>
                  </a:txBody>
                  <a:tcPr/>
                </a:tc>
              </a:tr>
              <a:tr h="537210">
                <a:tc>
                  <a:txBody>
                    <a:bodyPr/>
                    <a:p>
                      <a:pPr>
                        <a:buNone/>
                      </a:pPr>
                      <a:r>
                        <a:rPr lang="en-US" altLang="zh-CN" sz="1400"/>
                        <a:t>5MHz</a:t>
                      </a:r>
                      <a:endParaRPr lang="en-US" altLang="zh-CN" sz="1400"/>
                    </a:p>
                  </a:txBody>
                  <a:tcPr/>
                </a:tc>
                <a:tc>
                  <a:txBody>
                    <a:bodyPr/>
                    <a:p>
                      <a:pPr>
                        <a:buNone/>
                      </a:pPr>
                      <a:r>
                        <a:rPr lang="en-US" altLang="zh-CN" sz="1400"/>
                        <a:t>6nm</a:t>
                      </a:r>
                      <a:endParaRPr lang="en-US" altLang="zh-CN" sz="1400"/>
                    </a:p>
                  </a:txBody>
                  <a:tcPr/>
                </a:tc>
                <a:tc>
                  <a:txBody>
                    <a:bodyPr/>
                    <a:p>
                      <a:pPr>
                        <a:buNone/>
                      </a:pPr>
                      <a:r>
                        <a:rPr lang="en-US" altLang="zh-CN" sz="1400"/>
                        <a:t>4nm</a:t>
                      </a:r>
                      <a:endParaRPr lang="en-US" altLang="zh-CN" sz="1400"/>
                    </a:p>
                  </a:txBody>
                  <a:tcPr/>
                </a:tc>
                <a:tc>
                  <a:txBody>
                    <a:bodyPr/>
                    <a:p>
                      <a:pPr>
                        <a:buNone/>
                      </a:pPr>
                      <a:r>
                        <a:rPr lang="en-US" altLang="zh-CN" sz="1400"/>
                        <a:t>20nm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1nm</a:t>
                      </a:r>
                      <a:endParaRPr lang="en-US" altLang="zh-CN" sz="1400"/>
                    </a:p>
                  </a:txBody>
                  <a:tcPr/>
                </a:tc>
                <a:tc>
                  <a:txBody>
                    <a:bodyPr/>
                    <a:p>
                      <a:pPr>
                        <a:buNone/>
                      </a:pPr>
                      <a:r>
                        <a:rPr lang="en-US" altLang="zh-CN" sz="1400"/>
                        <a:t>18nm</a:t>
                      </a:r>
                      <a:endParaRPr lang="en-US" altLang="zh-CN" sz="1400"/>
                    </a:p>
                  </a:txBody>
                  <a:tcPr/>
                </a:tc>
                <a:tc>
                  <a:txBody>
                    <a:bodyPr/>
                    <a:p>
                      <a:pPr>
                        <a:buNone/>
                      </a:pPr>
                      <a:r>
                        <a:rPr lang="en-US" altLang="zh-CN" sz="1400"/>
                        <a:t>5nm</a:t>
                      </a:r>
                      <a:endParaRPr lang="en-US" altLang="zh-CN" sz="1400"/>
                    </a:p>
                  </a:txBody>
                  <a:tcPr/>
                </a:tc>
              </a:tr>
              <a:tr h="537845">
                <a:tc>
                  <a:txBody>
                    <a:bodyPr/>
                    <a:p>
                      <a:pPr>
                        <a:buNone/>
                      </a:pPr>
                      <a:r>
                        <a:rPr lang="en-US" altLang="zh-CN" sz="1400"/>
                        <a:t>10MHz</a:t>
                      </a:r>
                      <a:endParaRPr lang="en-US" altLang="zh-CN" sz="1400"/>
                    </a:p>
                  </a:txBody>
                  <a:tcPr/>
                </a:tc>
                <a:tc>
                  <a:txBody>
                    <a:bodyPr/>
                    <a:p>
                      <a:pPr>
                        <a:buNone/>
                      </a:pPr>
                      <a:r>
                        <a:rPr lang="en-US" altLang="zh-CN" sz="1400"/>
                        <a:t>12nm</a:t>
                      </a:r>
                      <a:endParaRPr lang="en-US" altLang="zh-CN" sz="1400"/>
                    </a:p>
                  </a:txBody>
                  <a:tcPr/>
                </a:tc>
                <a:tc>
                  <a:txBody>
                    <a:bodyPr/>
                    <a:p>
                      <a:pPr>
                        <a:buNone/>
                      </a:pPr>
                      <a:r>
                        <a:rPr lang="en-US" altLang="zh-CN" sz="1400"/>
                        <a:t>5nm</a:t>
                      </a:r>
                      <a:endParaRPr lang="en-US" altLang="zh-CN" sz="1400"/>
                    </a:p>
                  </a:txBody>
                  <a:tcPr/>
                </a:tc>
                <a:tc>
                  <a:txBody>
                    <a:bodyPr/>
                    <a:p>
                      <a:pPr>
                        <a:buNone/>
                      </a:pPr>
                      <a:r>
                        <a:rPr lang="en-US" altLang="zh-CN" sz="1400"/>
                        <a:t>49nm</a:t>
                      </a:r>
                      <a:endParaRPr lang="en-US" altLang="zh-CN" sz="1400"/>
                    </a:p>
                  </a:txBody>
                  <a:tcPr/>
                </a:tc>
                <a:tc>
                  <a:txBody>
                    <a:bodyPr/>
                    <a:p>
                      <a:pPr>
                        <a:buNone/>
                      </a:pPr>
                      <a:r>
                        <a:rPr lang="en-US" altLang="zh-CN" sz="1400"/>
                        <a:t>11nm</a:t>
                      </a:r>
                      <a:endParaRPr lang="en-US" altLang="zh-CN" sz="1400"/>
                    </a:p>
                  </a:txBody>
                  <a:tcPr/>
                </a:tc>
                <a:tc>
                  <a:txBody>
                    <a:bodyPr/>
                    <a:p>
                      <a:pPr>
                        <a:buNone/>
                      </a:pPr>
                      <a:r>
                        <a:rPr lang="en-US" altLang="zh-CN" sz="1400"/>
                        <a:t>11nm</a:t>
                      </a:r>
                      <a:endParaRPr lang="en-US" altLang="zh-CN" sz="1400"/>
                    </a:p>
                  </a:txBody>
                  <a:tcPr/>
                </a:tc>
                <a:tc>
                  <a:txBody>
                    <a:bodyPr/>
                    <a:p>
                      <a:pPr>
                        <a:buNone/>
                      </a:pPr>
                      <a:r>
                        <a:rPr lang="en-US" altLang="zh-CN" sz="1400"/>
                        <a:t>4nm</a:t>
                      </a:r>
                      <a:endParaRPr lang="en-US" altLang="zh-CN" sz="1400"/>
                    </a:p>
                  </a:txBody>
                  <a:tcPr/>
                </a:tc>
                <a:tc>
                  <a:txBody>
                    <a:bodyPr/>
                    <a:p>
                      <a:pPr>
                        <a:buNone/>
                      </a:pPr>
                      <a:r>
                        <a:rPr lang="en-US" altLang="zh-CN" sz="1400"/>
                        <a:t>50nm</a:t>
                      </a:r>
                      <a:endParaRPr lang="en-US" altLang="zh-CN" sz="1400"/>
                    </a:p>
                  </a:txBody>
                  <a:tcPr/>
                </a:tc>
                <a:tc>
                  <a:txBody>
                    <a:bodyPr/>
                    <a:p>
                      <a:pPr>
                        <a:buNone/>
                      </a:pPr>
                      <a:r>
                        <a:rPr lang="en-US" altLang="zh-CN" sz="1400"/>
                        <a:t>8nm</a:t>
                      </a:r>
                      <a:endParaRPr lang="en-US" altLang="zh-CN" sz="1400"/>
                    </a:p>
                  </a:txBody>
                  <a:tcPr/>
                </a:tc>
              </a:tr>
              <a:tr h="537845">
                <a:tc>
                  <a:txBody>
                    <a:bodyPr/>
                    <a:p>
                      <a:pPr>
                        <a:buNone/>
                      </a:pPr>
                      <a:r>
                        <a:rPr lang="en-US" altLang="zh-CN" sz="1400"/>
                        <a:t>20MHz</a:t>
                      </a:r>
                      <a:endParaRPr lang="en-US" altLang="zh-CN" sz="1400"/>
                    </a:p>
                  </a:txBody>
                  <a:tcPr/>
                </a:tc>
                <a:tc>
                  <a:txBody>
                    <a:bodyPr/>
                    <a:p>
                      <a:pPr>
                        <a:buNone/>
                      </a:pPr>
                      <a:r>
                        <a:rPr lang="en-US" altLang="zh-CN" sz="1400"/>
                        <a:t>20nm</a:t>
                      </a:r>
                      <a:endParaRPr lang="en-US" altLang="zh-CN" sz="1400"/>
                    </a:p>
                  </a:txBody>
                  <a:tcPr/>
                </a:tc>
                <a:tc>
                  <a:txBody>
                    <a:bodyPr/>
                    <a:p>
                      <a:pPr>
                        <a:buNone/>
                      </a:pPr>
                      <a:r>
                        <a:rPr lang="en-US" altLang="zh-CN" sz="1400"/>
                        <a:t>10nm</a:t>
                      </a:r>
                      <a:endParaRPr lang="en-US" altLang="zh-CN" sz="1400"/>
                    </a:p>
                  </a:txBody>
                  <a:tcPr/>
                </a:tc>
                <a:tc>
                  <a:txBody>
                    <a:bodyPr/>
                    <a:p>
                      <a:pPr>
                        <a:buNone/>
                      </a:pPr>
                      <a:r>
                        <a:rPr lang="en-US" altLang="zh-CN" sz="1400"/>
                        <a:t>85nm</a:t>
                      </a:r>
                      <a:endParaRPr lang="en-US" altLang="zh-CN" sz="1400"/>
                    </a:p>
                  </a:txBody>
                  <a:tcPr/>
                </a:tc>
                <a:tc>
                  <a:txBody>
                    <a:bodyPr/>
                    <a:p>
                      <a:pPr>
                        <a:buNone/>
                      </a:pPr>
                      <a:r>
                        <a:rPr lang="en-US" altLang="zh-CN" sz="1400"/>
                        <a:t>15nm</a:t>
                      </a:r>
                      <a:endParaRPr lang="en-US" altLang="zh-CN" sz="1400"/>
                    </a:p>
                  </a:txBody>
                  <a:tcPr/>
                </a:tc>
                <a:tc>
                  <a:txBody>
                    <a:bodyPr/>
                    <a:p>
                      <a:pPr>
                        <a:buNone/>
                      </a:pPr>
                      <a:r>
                        <a:rPr lang="en-US" altLang="zh-CN" sz="1400"/>
                        <a:t>25nm</a:t>
                      </a:r>
                      <a:endParaRPr lang="en-US" altLang="zh-CN" sz="1400"/>
                    </a:p>
                  </a:txBody>
                  <a:tcPr/>
                </a:tc>
                <a:tc>
                  <a:txBody>
                    <a:bodyPr/>
                    <a:p>
                      <a:pPr>
                        <a:buNone/>
                      </a:pPr>
                      <a:r>
                        <a:rPr lang="en-US" altLang="zh-CN" sz="1400"/>
                        <a:t>8nm</a:t>
                      </a:r>
                      <a:endParaRPr lang="en-US" altLang="zh-CN" sz="1400"/>
                    </a:p>
                  </a:txBody>
                  <a:tcPr/>
                </a:tc>
                <a:tc>
                  <a:txBody>
                    <a:bodyPr/>
                    <a:p>
                      <a:pPr>
                        <a:buNone/>
                      </a:pPr>
                      <a:r>
                        <a:rPr lang="en-US" altLang="zh-CN" sz="1400"/>
                        <a:t>73nm</a:t>
                      </a:r>
                      <a:endParaRPr lang="en-US" altLang="zh-CN" sz="1400"/>
                    </a:p>
                  </a:txBody>
                  <a:tcPr/>
                </a:tc>
                <a:tc>
                  <a:txBody>
                    <a:bodyPr/>
                    <a:p>
                      <a:pPr>
                        <a:buNone/>
                      </a:pPr>
                      <a:r>
                        <a:rPr lang="en-US" altLang="zh-CN" sz="1400"/>
                        <a:t>10nm</a:t>
                      </a:r>
                      <a:endParaRPr lang="en-US" altLang="zh-CN" sz="1400"/>
                    </a:p>
                  </a:txBody>
                  <a:tcPr/>
                </a:tc>
              </a:tr>
              <a:tr h="509905">
                <a:tc>
                  <a:txBody>
                    <a:bodyPr/>
                    <a:p>
                      <a:pPr>
                        <a:buNone/>
                      </a:pPr>
                      <a:r>
                        <a:rPr lang="en-US" altLang="zh-CN" sz="1400"/>
                        <a:t>50MHz</a:t>
                      </a:r>
                      <a:endParaRPr lang="en-US" altLang="zh-CN" sz="1400"/>
                    </a:p>
                    <a:p>
                      <a:pPr>
                        <a:buNone/>
                      </a:pPr>
                      <a:endParaRPr lang="en-US" altLang="zh-CN" sz="1400"/>
                    </a:p>
                  </a:txBody>
                  <a:tcPr/>
                </a:tc>
                <a:tc>
                  <a:txBody>
                    <a:bodyPr/>
                    <a:p>
                      <a:pPr>
                        <a:buNone/>
                      </a:pPr>
                      <a:r>
                        <a:rPr lang="en-US" altLang="zh-CN" sz="1400"/>
                        <a:t>57nm</a:t>
                      </a:r>
                      <a:endParaRPr lang="en-US" altLang="zh-CN" sz="1400"/>
                    </a:p>
                  </a:txBody>
                  <a:tcPr/>
                </a:tc>
                <a:tc>
                  <a:txBody>
                    <a:bodyPr/>
                    <a:p>
                      <a:pPr>
                        <a:buNone/>
                      </a:pPr>
                      <a:r>
                        <a:rPr lang="en-US" altLang="zh-CN" sz="1400"/>
                        <a:t>14nm</a:t>
                      </a:r>
                      <a:endParaRPr lang="en-US" altLang="zh-CN" sz="1400"/>
                    </a:p>
                  </a:txBody>
                  <a:tcPr/>
                </a:tc>
                <a:tc>
                  <a:txBody>
                    <a:bodyPr/>
                    <a:p>
                      <a:pPr>
                        <a:buNone/>
                      </a:pPr>
                      <a:r>
                        <a:rPr lang="en-US" altLang="zh-CN" sz="1400"/>
                        <a:t>138nm</a:t>
                      </a:r>
                      <a:endParaRPr lang="en-US" altLang="zh-CN" sz="1400"/>
                    </a:p>
                  </a:txBody>
                  <a:tcPr/>
                </a:tc>
                <a:tc>
                  <a:txBody>
                    <a:bodyPr/>
                    <a:p>
                      <a:pPr>
                        <a:buNone/>
                      </a:pPr>
                      <a:r>
                        <a:rPr lang="en-US" altLang="zh-CN" sz="1400"/>
                        <a:t>19nm</a:t>
                      </a:r>
                      <a:endParaRPr lang="en-US" altLang="zh-CN" sz="1400"/>
                    </a:p>
                  </a:txBody>
                  <a:tcPr/>
                </a:tc>
                <a:tc>
                  <a:txBody>
                    <a:bodyPr/>
                    <a:p>
                      <a:pPr>
                        <a:buNone/>
                      </a:pPr>
                      <a:r>
                        <a:rPr lang="en-US" altLang="zh-CN" sz="1400"/>
                        <a:t>54nm</a:t>
                      </a:r>
                      <a:endParaRPr lang="en-US" altLang="zh-CN" sz="1400"/>
                    </a:p>
                  </a:txBody>
                  <a:tcPr/>
                </a:tc>
                <a:tc>
                  <a:txBody>
                    <a:bodyPr/>
                    <a:p>
                      <a:pPr>
                        <a:buNone/>
                      </a:pPr>
                      <a:r>
                        <a:rPr lang="en-US" altLang="zh-CN" sz="1400"/>
                        <a:t>10nm</a:t>
                      </a:r>
                      <a:endParaRPr lang="en-US" altLang="zh-CN" sz="1400"/>
                    </a:p>
                  </a:txBody>
                  <a:tcPr/>
                </a:tc>
                <a:tc>
                  <a:txBody>
                    <a:bodyPr/>
                    <a:p>
                      <a:pPr>
                        <a:buNone/>
                      </a:pPr>
                      <a:r>
                        <a:rPr lang="en-US" altLang="zh-CN" sz="1400"/>
                        <a:t>115nm</a:t>
                      </a:r>
                      <a:endParaRPr lang="en-US" altLang="zh-CN" sz="1400"/>
                    </a:p>
                  </a:txBody>
                  <a:tcPr/>
                </a:tc>
                <a:tc>
                  <a:txBody>
                    <a:bodyPr/>
                    <a:p>
                      <a:pPr>
                        <a:buNone/>
                      </a:pPr>
                      <a:r>
                        <a:rPr lang="en-US" altLang="zh-CN" sz="1400"/>
                        <a:t>10nm</a:t>
                      </a:r>
                      <a:endParaRPr lang="en-US" altLang="zh-CN" sz="1400"/>
                    </a:p>
                  </a:txBody>
                  <a:tcPr/>
                </a:tc>
              </a:tr>
            </a:tbl>
          </a:graphicData>
        </a:graphic>
      </p:graphicFrame>
      <p:sp>
        <p:nvSpPr>
          <p:cNvPr id="5" name="内容占位符 2"/>
          <p:cNvSpPr>
            <a:spLocks noGrp="1"/>
          </p:cNvSpPr>
          <p:nvPr>
            <p:custDataLst>
              <p:tags r:id="rId2"/>
            </p:custDataLst>
          </p:nvPr>
        </p:nvSpPr>
        <p:spPr>
          <a:xfrm>
            <a:off x="6342380" y="1894205"/>
            <a:ext cx="5416550"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a:t>随着图像扫描速度增加，图像两端由束闸产生的</a:t>
            </a:r>
            <a:r>
              <a:rPr lang="en-US" altLang="zh-CN"/>
              <a:t>“</a:t>
            </a:r>
            <a:r>
              <a:rPr lang="zh-CN" altLang="en-US"/>
              <a:t>尾影</a:t>
            </a:r>
            <a:r>
              <a:rPr lang="en-US" altLang="zh-CN"/>
              <a:t>”</a:t>
            </a:r>
            <a:r>
              <a:rPr lang="zh-CN" altLang="en-US"/>
              <a:t>越大</a:t>
            </a:r>
            <a:endParaRPr lang="zh-CN" altLang="en-US"/>
          </a:p>
          <a:p>
            <a:pPr>
              <a:lnSpc>
                <a:spcPct val="150000"/>
              </a:lnSpc>
            </a:pPr>
            <a:r>
              <a:rPr lang="zh-CN" altLang="en-US">
                <a:sym typeface="+mn-ea"/>
              </a:rPr>
              <a:t>对于</a:t>
            </a:r>
            <a:r>
              <a:rPr lang="en-US" altLang="zh-CN">
                <a:sym typeface="+mn-ea"/>
              </a:rPr>
              <a:t>5MHz</a:t>
            </a:r>
            <a:r>
              <a:rPr lang="zh-CN" altLang="en-US">
                <a:sym typeface="+mn-ea"/>
              </a:rPr>
              <a:t>及其以下的扫描速度可以认为影响忽略不计。</a:t>
            </a:r>
            <a:endParaRPr lang="zh-CN" altLang="en-US"/>
          </a:p>
          <a:p>
            <a:pPr>
              <a:lnSpc>
                <a:spcPct val="150000"/>
              </a:lnSpc>
            </a:pPr>
            <a:r>
              <a:rPr lang="zh-CN" altLang="en-US"/>
              <a:t>同时通过对比可以发现，在相同的条件下</a:t>
            </a:r>
            <a:r>
              <a:rPr lang="en-US" altLang="zh-CN"/>
              <a:t>50KeV</a:t>
            </a:r>
            <a:r>
              <a:rPr lang="zh-CN" altLang="en-US"/>
              <a:t>的</a:t>
            </a:r>
            <a:r>
              <a:rPr lang="en-US" altLang="zh-CN"/>
              <a:t>“</a:t>
            </a:r>
            <a:r>
              <a:rPr lang="zh-CN" altLang="en-US"/>
              <a:t>尾影</a:t>
            </a:r>
            <a:r>
              <a:rPr lang="en-US" altLang="zh-CN"/>
              <a:t>”</a:t>
            </a:r>
            <a:r>
              <a:rPr lang="zh-CN" altLang="en-US"/>
              <a:t>要小于</a:t>
            </a:r>
            <a:r>
              <a:rPr lang="en-US" altLang="zh-CN"/>
              <a:t>30KeV</a:t>
            </a:r>
            <a:r>
              <a:rPr lang="zh-CN" altLang="en-US"/>
              <a:t>产生的</a:t>
            </a:r>
            <a:r>
              <a:rPr lang="en-US" altLang="zh-CN"/>
              <a:t>“</a:t>
            </a:r>
            <a:r>
              <a:rPr lang="zh-CN" altLang="en-US"/>
              <a:t>尾影</a:t>
            </a:r>
            <a:r>
              <a:rPr lang="en-US" altLang="zh-CN"/>
              <a:t>”</a:t>
            </a:r>
            <a:r>
              <a:rPr lang="zh-CN" altLang="en-US"/>
              <a:t>。通过猜测</a:t>
            </a:r>
            <a:r>
              <a:rPr lang="en-US" altLang="zh-CN"/>
              <a:t>50KeV</a:t>
            </a:r>
            <a:r>
              <a:rPr lang="zh-CN" altLang="en-US"/>
              <a:t>的飞行速度更快，极板间的电压变化作用时间更短。</a:t>
            </a:r>
            <a:endParaRPr lang="en-US" altLang="zh-CN"/>
          </a:p>
          <a:p>
            <a:endParaRPr lang="zh-CN" altLang="en-US"/>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076645"/>
            <a:ext cx="10969200" cy="705600"/>
          </a:xfrm>
        </p:spPr>
        <p:txBody>
          <a:bodyPr>
            <a:normAutofit fontScale="90000"/>
          </a:bodyPr>
          <a:p>
            <a:r>
              <a:rPr lang="zh-CN" altLang="en-US" sz="4400"/>
              <a:t>新结构</a:t>
            </a:r>
            <a:r>
              <a:rPr lang="en-US" altLang="zh-CN"/>
              <a:t>——</a:t>
            </a:r>
            <a:r>
              <a:rPr lang="zh-CN" altLang="en-US"/>
              <a:t>可行性</a:t>
            </a:r>
            <a:r>
              <a:rPr lang="zh-CN" altLang="en-US"/>
              <a:t>分析</a:t>
            </a:r>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对于极板结构的设计主要关注的几个</a:t>
            </a:r>
            <a:r>
              <a:rPr lang="zh-CN" altLang="en-US"/>
              <a:t>问题</a:t>
            </a:r>
            <a:endParaRPr lang="zh-CN" altLang="en-US"/>
          </a:p>
        </p:txBody>
      </p:sp>
      <p:sp>
        <p:nvSpPr>
          <p:cNvPr id="3" name="内容占位符 2"/>
          <p:cNvSpPr>
            <a:spLocks noGrp="1"/>
          </p:cNvSpPr>
          <p:nvPr>
            <p:ph idx="1"/>
          </p:nvPr>
        </p:nvSpPr>
        <p:spPr>
          <a:xfrm>
            <a:off x="608400" y="2299390"/>
            <a:ext cx="10969200" cy="4759200"/>
          </a:xfrm>
        </p:spPr>
        <p:txBody>
          <a:bodyPr/>
          <a:p>
            <a:r>
              <a:rPr lang="zh-CN" altLang="en-US" sz="2400"/>
              <a:t>极板的大小，间距，以及</a:t>
            </a:r>
            <a:r>
              <a:rPr lang="zh-CN" altLang="en-US" sz="2400"/>
              <a:t>形状</a:t>
            </a:r>
            <a:endParaRPr lang="zh-CN" altLang="en-US" sz="2400"/>
          </a:p>
          <a:p>
            <a:r>
              <a:rPr lang="zh-CN" altLang="en-US" sz="2400"/>
              <a:t>极板间电压的选取</a:t>
            </a:r>
            <a:endParaRPr lang="zh-CN" altLang="en-US" sz="2400"/>
          </a:p>
          <a:p>
            <a:r>
              <a:rPr lang="zh-CN" altLang="en-US" sz="2400"/>
              <a:t>光阑的大小以及空间</a:t>
            </a:r>
            <a:r>
              <a:rPr lang="zh-CN" altLang="en-US" sz="2400"/>
              <a:t>位置</a:t>
            </a:r>
            <a:endParaRPr lang="zh-CN" altLang="en-US" sz="2400"/>
          </a:p>
        </p:txBody>
      </p:sp>
      <p:pic>
        <p:nvPicPr>
          <p:cNvPr id="5" name="图片 4" descr="CleanShot 2023-08-03 at 15.30.24@2x"/>
          <p:cNvPicPr>
            <a:picLocks noChangeAspect="1"/>
          </p:cNvPicPr>
          <p:nvPr>
            <p:custDataLst>
              <p:tags r:id="rId1"/>
            </p:custDataLst>
          </p:nvPr>
        </p:nvPicPr>
        <p:blipFill>
          <a:blip r:embed="rId2"/>
          <a:srcRect l="4749" b="51777"/>
          <a:stretch>
            <a:fillRect/>
          </a:stretch>
        </p:blipFill>
        <p:spPr>
          <a:xfrm>
            <a:off x="5447030" y="1804670"/>
            <a:ext cx="6412230" cy="4035425"/>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通过计算，讨论关于新结构的一些</a:t>
            </a:r>
            <a:r>
              <a:rPr lang="zh-CN" altLang="en-US"/>
              <a:t>构想</a:t>
            </a:r>
            <a:endParaRPr lang="zh-CN" altLang="en-US"/>
          </a:p>
        </p:txBody>
      </p:sp>
      <p:sp>
        <p:nvSpPr>
          <p:cNvPr id="3" name="内容占位符 2"/>
          <p:cNvSpPr>
            <a:spLocks noGrp="1"/>
          </p:cNvSpPr>
          <p:nvPr>
            <p:ph idx="1"/>
          </p:nvPr>
        </p:nvSpPr>
        <p:spPr>
          <a:xfrm>
            <a:off x="608400" y="1896800"/>
            <a:ext cx="10969200" cy="4759200"/>
          </a:xfrm>
        </p:spPr>
        <p:txBody>
          <a:bodyPr/>
          <a:p>
            <a:r>
              <a:rPr lang="zh-CN" altLang="en-US" sz="2400"/>
              <a:t>满足对更高加速电压的</a:t>
            </a:r>
            <a:r>
              <a:rPr lang="zh-CN" altLang="en-US" sz="2400"/>
              <a:t>设计</a:t>
            </a:r>
            <a:endParaRPr lang="zh-CN" altLang="en-US" sz="2400"/>
          </a:p>
          <a:p>
            <a:r>
              <a:rPr lang="zh-CN" altLang="en-US" sz="2400"/>
              <a:t>满足对更快扫描频率的设计</a:t>
            </a:r>
            <a:endParaRPr lang="zh-CN" altLang="en-US" sz="2400"/>
          </a:p>
          <a:p>
            <a:r>
              <a:rPr lang="zh-CN" altLang="en-US" sz="2400"/>
              <a:t>对接下来马蹄形双极板设计的可行性</a:t>
            </a:r>
            <a:endParaRPr lang="zh-CN" altLang="en-US" sz="2400"/>
          </a:p>
          <a:p>
            <a:r>
              <a:rPr lang="zh-CN" altLang="en-US" sz="2400"/>
              <a:t>针对两种设计</a:t>
            </a:r>
            <a:r>
              <a:rPr lang="en-US" altLang="zh-CN" sz="2400"/>
              <a:t> </a:t>
            </a:r>
            <a:r>
              <a:rPr lang="zh-CN" altLang="en-US" sz="2400"/>
              <a:t>进行讨论</a:t>
            </a:r>
            <a:endParaRPr lang="en-US" altLang="zh-CN" sz="2400"/>
          </a:p>
          <a:p>
            <a:pPr lvl="1"/>
            <a:r>
              <a:rPr lang="zh-CN" altLang="en-US" sz="2400"/>
              <a:t>小极板</a:t>
            </a:r>
            <a:r>
              <a:rPr lang="en-US" altLang="zh-CN" sz="2400"/>
              <a:t> </a:t>
            </a:r>
            <a:r>
              <a:rPr lang="zh-CN" altLang="en-US" sz="2400"/>
              <a:t>大电压</a:t>
            </a:r>
            <a:r>
              <a:rPr lang="en-US" altLang="zh-CN" sz="2400"/>
              <a:t> --</a:t>
            </a:r>
            <a:r>
              <a:rPr lang="zh-CN" altLang="en-US" sz="2400"/>
              <a:t>目前的结构</a:t>
            </a:r>
            <a:endParaRPr lang="en-US" altLang="zh-CN" sz="2400"/>
          </a:p>
          <a:p>
            <a:pPr lvl="1"/>
            <a:r>
              <a:rPr lang="zh-CN" altLang="en-US" sz="2400"/>
              <a:t>大极板</a:t>
            </a:r>
            <a:r>
              <a:rPr lang="en-US" altLang="zh-CN" sz="2400"/>
              <a:t> </a:t>
            </a:r>
            <a:r>
              <a:rPr lang="zh-CN" altLang="en-US" sz="2400"/>
              <a:t>小电压</a:t>
            </a:r>
            <a:r>
              <a:rPr lang="en-US" altLang="zh-CN" sz="2400"/>
              <a:t> --</a:t>
            </a:r>
            <a:r>
              <a:rPr lang="zh-CN" altLang="en-US" sz="2400"/>
              <a:t>论文中的</a:t>
            </a:r>
            <a:r>
              <a:rPr lang="zh-CN" altLang="en-US" sz="2400"/>
              <a:t>结构</a:t>
            </a:r>
            <a:endParaRPr lang="zh-CN" altLang="en-US" sz="240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关于光阑</a:t>
            </a:r>
            <a:r>
              <a:rPr lang="zh-CN" altLang="en-US"/>
              <a:t>选取的</a:t>
            </a:r>
            <a:r>
              <a:rPr lang="zh-CN" altLang="en-US"/>
              <a:t>讨论</a:t>
            </a:r>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目前的设计</a:t>
            </a:r>
            <a:endParaRPr lang="zh-CN" altLang="en-US"/>
          </a:p>
        </p:txBody>
      </p:sp>
      <p:pic>
        <p:nvPicPr>
          <p:cNvPr id="5" name="图片 4" descr="CleanShot 2023-08-03 at 15.30.24@2x"/>
          <p:cNvPicPr>
            <a:picLocks noChangeAspect="1"/>
          </p:cNvPicPr>
          <p:nvPr/>
        </p:nvPicPr>
        <p:blipFill>
          <a:blip r:embed="rId1"/>
          <a:srcRect l="3625" b="54308"/>
          <a:stretch>
            <a:fillRect/>
          </a:stretch>
        </p:blipFill>
        <p:spPr>
          <a:xfrm>
            <a:off x="915670" y="2094865"/>
            <a:ext cx="5271135" cy="3105150"/>
          </a:xfrm>
          <a:prstGeom prst="rect">
            <a:avLst/>
          </a:prstGeom>
        </p:spPr>
      </p:pic>
      <p:sp>
        <p:nvSpPr>
          <p:cNvPr id="6" name="文本框 5"/>
          <p:cNvSpPr txBox="1"/>
          <p:nvPr/>
        </p:nvSpPr>
        <p:spPr>
          <a:xfrm>
            <a:off x="6994525" y="2430780"/>
            <a:ext cx="4064000" cy="2676525"/>
          </a:xfrm>
          <a:prstGeom prst="rect">
            <a:avLst/>
          </a:prstGeom>
          <a:noFill/>
        </p:spPr>
        <p:txBody>
          <a:bodyPr wrap="square" rtlCol="0">
            <a:spAutoFit/>
          </a:bodyPr>
          <a:p>
            <a:pPr indent="0" fontAlgn="auto">
              <a:lnSpc>
                <a:spcPct val="150000"/>
              </a:lnSpc>
            </a:pPr>
            <a:r>
              <a:rPr lang="zh-CN" altLang="en-US" sz="2400"/>
              <a:t>偏转电压</a:t>
            </a:r>
            <a:r>
              <a:rPr lang="en-US" altLang="zh-CN" sz="2400"/>
              <a:t>=200</a:t>
            </a:r>
            <a:r>
              <a:rPr lang="en-US" altLang="zh-CN" sz="2400"/>
              <a:t>V</a:t>
            </a:r>
            <a:endParaRPr lang="en-US" altLang="zh-CN" sz="2400"/>
          </a:p>
          <a:p>
            <a:pPr indent="0" fontAlgn="auto">
              <a:lnSpc>
                <a:spcPct val="150000"/>
              </a:lnSpc>
            </a:pPr>
            <a:r>
              <a:rPr lang="zh-CN" altLang="en-US" sz="2400"/>
              <a:t>极板长度</a:t>
            </a:r>
            <a:r>
              <a:rPr lang="en-US" altLang="zh-CN" sz="2400"/>
              <a:t>=12.5</a:t>
            </a:r>
            <a:r>
              <a:rPr lang="en-US" altLang="zh-CN" sz="2400"/>
              <a:t>mm</a:t>
            </a:r>
            <a:endParaRPr lang="en-US" altLang="zh-CN" sz="2400"/>
          </a:p>
          <a:p>
            <a:pPr indent="0" fontAlgn="auto">
              <a:lnSpc>
                <a:spcPct val="150000"/>
              </a:lnSpc>
            </a:pPr>
            <a:r>
              <a:rPr lang="zh-CN" altLang="en-US" sz="2400"/>
              <a:t>极板间距</a:t>
            </a:r>
            <a:r>
              <a:rPr lang="en-US" altLang="zh-CN" sz="2400"/>
              <a:t>=0.5mm</a:t>
            </a:r>
            <a:endParaRPr lang="en-US" altLang="zh-CN" sz="2400"/>
          </a:p>
          <a:p>
            <a:pPr indent="0" fontAlgn="auto">
              <a:lnSpc>
                <a:spcPct val="150000"/>
              </a:lnSpc>
            </a:pPr>
            <a:r>
              <a:rPr lang="en-US" altLang="zh-CN" sz="2400"/>
              <a:t>gap</a:t>
            </a:r>
            <a:r>
              <a:rPr lang="zh-CN" altLang="en-US" sz="2400"/>
              <a:t>长度</a:t>
            </a:r>
            <a:r>
              <a:rPr lang="en-US" altLang="zh-CN" sz="2400"/>
              <a:t>=10mm</a:t>
            </a:r>
            <a:endParaRPr lang="en-US" altLang="zh-CN" sz="2400"/>
          </a:p>
          <a:p>
            <a:endParaRPr lang="en-US" altLang="zh-CN" sz="240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理论</a:t>
            </a:r>
            <a:r>
              <a:rPr lang="zh-CN" altLang="en-US"/>
              <a:t>分析</a:t>
            </a:r>
            <a:endParaRPr lang="zh-CN" altLang="en-US"/>
          </a:p>
        </p:txBody>
      </p:sp>
      <p:sp>
        <p:nvSpPr>
          <p:cNvPr id="3" name="内容占位符 2"/>
          <p:cNvSpPr>
            <a:spLocks noGrp="1"/>
          </p:cNvSpPr>
          <p:nvPr>
            <p:ph idx="1"/>
          </p:nvPr>
        </p:nvSpPr>
        <p:spPr>
          <a:xfrm>
            <a:off x="608330" y="1490345"/>
            <a:ext cx="6741795" cy="4759325"/>
          </a:xfrm>
        </p:spPr>
        <p:txBody>
          <a:bodyPr>
            <a:normAutofit lnSpcReduction="20000"/>
          </a:bodyPr>
          <a:p>
            <a:r>
              <a:rPr lang="zh-CN" altLang="en-US"/>
              <a:t>对于</a:t>
            </a:r>
            <a:r>
              <a:rPr lang="zh-CN" altLang="en-US">
                <a:sym typeface="+mn-ea"/>
              </a:rPr>
              <a:t>Single Deflection</a:t>
            </a:r>
            <a:r>
              <a:rPr lang="en-US" altLang="zh-CN">
                <a:sym typeface="+mn-ea"/>
              </a:rPr>
              <a:t> Beam Blank </a:t>
            </a:r>
            <a:endParaRPr lang="en-US" altLang="zh-CN">
              <a:sym typeface="+mn-ea"/>
            </a:endParaRPr>
          </a:p>
          <a:p>
            <a:endParaRPr lang="en-US" altLang="zh-CN">
              <a:sym typeface="+mn-ea"/>
            </a:endParaRPr>
          </a:p>
          <a:p>
            <a:endParaRPr lang="en-US" altLang="zh-CN">
              <a:sym typeface="+mn-ea"/>
            </a:endParaRPr>
          </a:p>
          <a:p>
            <a:endParaRPr lang="zh-CN" altLang="en-US">
              <a:sym typeface="+mn-ea"/>
            </a:endParaRPr>
          </a:p>
          <a:p>
            <a:r>
              <a:rPr lang="zh-CN" altLang="en-US">
                <a:sym typeface="+mn-ea"/>
              </a:rPr>
              <a:t>其中</a:t>
            </a:r>
            <a:r>
              <a:rPr lang="en-US" altLang="zh-CN">
                <a:sym typeface="+mn-ea"/>
              </a:rPr>
              <a:t>M</a:t>
            </a:r>
            <a:r>
              <a:rPr lang="zh-CN" altLang="en-US">
                <a:sym typeface="+mn-ea"/>
              </a:rPr>
              <a:t>为放大倍数，</a:t>
            </a:r>
            <a:r>
              <a:rPr lang="en-US" altLang="zh-CN">
                <a:sym typeface="+mn-ea"/>
              </a:rPr>
              <a:t>a(t)时间相关加速度</a:t>
            </a:r>
            <a:endParaRPr lang="en-US" altLang="zh-CN">
              <a:sym typeface="+mn-ea"/>
            </a:endParaRPr>
          </a:p>
          <a:p>
            <a:endParaRPr lang="en-US" altLang="zh-CN">
              <a:sym typeface="+mn-ea"/>
            </a:endParaRPr>
          </a:p>
          <a:p>
            <a:endParaRPr lang="en-US" altLang="zh-CN">
              <a:sym typeface="+mn-ea"/>
            </a:endParaRPr>
          </a:p>
          <a:p>
            <a:endParaRPr lang="en-US" altLang="zh-CN">
              <a:sym typeface="+mn-ea"/>
            </a:endParaRPr>
          </a:p>
          <a:p>
            <a:endParaRPr lang="en-US" altLang="zh-CN">
              <a:sym typeface="+mn-ea"/>
            </a:endParaRPr>
          </a:p>
          <a:p>
            <a:r>
              <a:rPr lang="en-US" altLang="zh-CN">
                <a:sym typeface="+mn-ea"/>
              </a:rPr>
              <a:t>τ</a:t>
            </a:r>
            <a:r>
              <a:rPr lang="zh-CN" altLang="en-US">
                <a:sym typeface="+mn-ea"/>
              </a:rPr>
              <a:t>和λ为用于</a:t>
            </a:r>
            <a:r>
              <a:rPr lang="zh-CN" altLang="en-US">
                <a:sym typeface="+mn-ea"/>
              </a:rPr>
              <a:t>积分的临时变量</a:t>
            </a:r>
            <a:endParaRPr lang="zh-CN" altLang="en-US">
              <a:sym typeface="+mn-ea"/>
            </a:endParaRPr>
          </a:p>
          <a:p>
            <a:endParaRPr lang="en-US" altLang="zh-CN">
              <a:sym typeface="+mn-ea"/>
            </a:endParaRPr>
          </a:p>
          <a:p>
            <a:endParaRPr lang="en-US" altLang="zh-CN">
              <a:sym typeface="+mn-ea"/>
            </a:endParaRPr>
          </a:p>
        </p:txBody>
      </p:sp>
      <p:pic>
        <p:nvPicPr>
          <p:cNvPr id="4" name="内容占位符 3"/>
          <p:cNvPicPr>
            <a:picLocks noChangeAspect="1"/>
          </p:cNvPicPr>
          <p:nvPr>
            <p:custDataLst>
              <p:tags r:id="rId1"/>
            </p:custDataLst>
          </p:nvPr>
        </p:nvPicPr>
        <p:blipFill>
          <a:blip r:embed="rId2"/>
          <a:srcRect t="11434" r="53740"/>
          <a:stretch>
            <a:fillRect/>
          </a:stretch>
        </p:blipFill>
        <p:spPr>
          <a:xfrm>
            <a:off x="6182360" y="1555750"/>
            <a:ext cx="2890520" cy="42151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090930" y="1974215"/>
            <a:ext cx="3838575" cy="11715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553210" y="3806190"/>
            <a:ext cx="2914650" cy="1390650"/>
          </a:xfrm>
          <a:prstGeom prst="rect">
            <a:avLst/>
          </a:prstGeom>
        </p:spPr>
      </p:pic>
      <p:pic>
        <p:nvPicPr>
          <p:cNvPr id="6" name="内容占位符 4"/>
          <p:cNvPicPr>
            <a:picLocks noChangeAspect="1"/>
          </p:cNvPicPr>
          <p:nvPr>
            <p:custDataLst>
              <p:tags r:id="rId7"/>
            </p:custDataLst>
          </p:nvPr>
        </p:nvPicPr>
        <p:blipFill>
          <a:blip r:embed="rId8"/>
          <a:stretch>
            <a:fillRect/>
          </a:stretch>
        </p:blipFill>
        <p:spPr>
          <a:xfrm>
            <a:off x="9072880" y="1640840"/>
            <a:ext cx="2881630" cy="3500120"/>
          </a:xfrm>
          <a:prstGeom prst="rect">
            <a:avLst/>
          </a:prstGeom>
        </p:spPr>
      </p:pic>
      <p:sp>
        <p:nvSpPr>
          <p:cNvPr id="8" name="文本框 7"/>
          <p:cNvSpPr txBox="1"/>
          <p:nvPr/>
        </p:nvSpPr>
        <p:spPr>
          <a:xfrm>
            <a:off x="6626860" y="6426200"/>
            <a:ext cx="6096000" cy="306705"/>
          </a:xfrm>
          <a:prstGeom prst="rect">
            <a:avLst/>
          </a:prstGeom>
          <a:noFill/>
        </p:spPr>
        <p:txBody>
          <a:bodyPr wrap="square" rtlCol="0" anchor="t">
            <a:spAutoFit/>
          </a:bodyPr>
          <a:p>
            <a:r>
              <a:rPr lang="zh-CN" altLang="en-US" sz="1400">
                <a:sym typeface="+mn-ea"/>
              </a:rPr>
              <a:t>M. Gesley</a:t>
            </a:r>
            <a:r>
              <a:rPr lang="en-US" altLang="zh-CN" sz="1400">
                <a:sym typeface="+mn-ea"/>
              </a:rPr>
              <a:t>(1994). </a:t>
            </a:r>
            <a:r>
              <a:rPr lang="zh-CN" altLang="en-US" sz="1400">
                <a:sym typeface="+mn-ea"/>
              </a:rPr>
              <a:t>An electron optical theory of beam blanking </a:t>
            </a:r>
            <a:endParaRPr lang="zh-CN" altLang="en-US" sz="1400">
              <a:sym typeface="+mn-ea"/>
            </a:endParaRPr>
          </a:p>
        </p:txBody>
      </p:sp>
    </p:spTree>
    <p:custDataLst>
      <p:tags r:id="rId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50k</a:t>
            </a:r>
            <a:r>
              <a:rPr lang="en-US" altLang="zh-CN"/>
              <a:t>ev</a:t>
            </a:r>
            <a:endParaRPr lang="en-US" altLang="zh-CN"/>
          </a:p>
        </p:txBody>
      </p:sp>
      <p:pic>
        <p:nvPicPr>
          <p:cNvPr id="7" name="内容占位符 6" descr="200v 50kev"/>
          <p:cNvPicPr>
            <a:picLocks noChangeAspect="1"/>
          </p:cNvPicPr>
          <p:nvPr>
            <p:ph idx="1"/>
          </p:nvPr>
        </p:nvPicPr>
        <p:blipFill>
          <a:blip r:embed="rId1"/>
          <a:stretch>
            <a:fillRect/>
          </a:stretch>
        </p:blipFill>
        <p:spPr>
          <a:xfrm>
            <a:off x="608330" y="1635125"/>
            <a:ext cx="10968990" cy="4468495"/>
          </a:xfrm>
          <a:prstGeom prst="rect">
            <a:avLst/>
          </a:prstGeom>
        </p:spPr>
      </p:pic>
      <p:cxnSp>
        <p:nvCxnSpPr>
          <p:cNvPr id="8" name="直接连接符 7"/>
          <p:cNvCxnSpPr/>
          <p:nvPr/>
        </p:nvCxnSpPr>
        <p:spPr>
          <a:xfrm>
            <a:off x="3469640" y="4244975"/>
            <a:ext cx="414591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9" name="文本框 8"/>
          <p:cNvSpPr txBox="1"/>
          <p:nvPr/>
        </p:nvSpPr>
        <p:spPr>
          <a:xfrm>
            <a:off x="8552180" y="3876675"/>
            <a:ext cx="4064000" cy="368300"/>
          </a:xfrm>
          <a:prstGeom prst="rect">
            <a:avLst/>
          </a:prstGeom>
          <a:noFill/>
        </p:spPr>
        <p:txBody>
          <a:bodyPr wrap="square" rtlCol="0">
            <a:spAutoFit/>
          </a:bodyPr>
          <a:p>
            <a:r>
              <a:rPr lang="zh-CN" altLang="en-US"/>
              <a:t>设计的光阑大小</a:t>
            </a:r>
            <a:r>
              <a:rPr lang="en-US" altLang="zh-CN"/>
              <a:t>500</a:t>
            </a:r>
            <a:r>
              <a:rPr lang="zh-CN" altLang="en-US"/>
              <a:t>微米</a:t>
            </a:r>
            <a:endParaRPr lang="zh-CN" altLang="en-US"/>
          </a:p>
        </p:txBody>
      </p:sp>
      <p:cxnSp>
        <p:nvCxnSpPr>
          <p:cNvPr id="10" name="直接连接符 9"/>
          <p:cNvCxnSpPr/>
          <p:nvPr/>
        </p:nvCxnSpPr>
        <p:spPr>
          <a:xfrm>
            <a:off x="3646170" y="482155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7997825" y="4971415"/>
            <a:ext cx="4064000" cy="368300"/>
          </a:xfrm>
          <a:prstGeom prst="rect">
            <a:avLst/>
          </a:prstGeom>
          <a:noFill/>
        </p:spPr>
        <p:txBody>
          <a:bodyPr wrap="square" rtlCol="0">
            <a:spAutoFit/>
          </a:bodyPr>
          <a:p>
            <a:r>
              <a:rPr lang="zh-CN" altLang="en-US"/>
              <a:t>设计的光阑大小</a:t>
            </a:r>
            <a:r>
              <a:rPr lang="en-US" altLang="zh-CN"/>
              <a:t>100</a:t>
            </a:r>
            <a:r>
              <a:rPr lang="zh-CN" altLang="en-US"/>
              <a:t>微米</a:t>
            </a:r>
            <a:endParaRPr lang="zh-CN" altLang="en-US"/>
          </a:p>
        </p:txBody>
      </p:sp>
      <p:cxnSp>
        <p:nvCxnSpPr>
          <p:cNvPr id="3" name="直接连接符 2"/>
          <p:cNvCxnSpPr/>
          <p:nvPr>
            <p:custDataLst>
              <p:tags r:id="rId2"/>
            </p:custDataLst>
          </p:nvPr>
        </p:nvCxnSpPr>
        <p:spPr>
          <a:xfrm>
            <a:off x="3646170" y="515556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矩形 3"/>
          <p:cNvSpPr/>
          <p:nvPr>
            <p:custDataLst>
              <p:tags r:id="rId3"/>
            </p:custDataLst>
          </p:nvPr>
        </p:nvSpPr>
        <p:spPr>
          <a:xfrm>
            <a:off x="5200015" y="1635125"/>
            <a:ext cx="2239645" cy="32004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100keV</a:t>
            </a:r>
            <a:endParaRPr lang="en-US" altLang="zh-CN"/>
          </a:p>
        </p:txBody>
      </p:sp>
      <p:pic>
        <p:nvPicPr>
          <p:cNvPr id="4" name="内容占位符 3" descr="200V 100kev"/>
          <p:cNvPicPr>
            <a:picLocks noChangeAspect="1"/>
          </p:cNvPicPr>
          <p:nvPr>
            <p:ph idx="1"/>
          </p:nvPr>
        </p:nvPicPr>
        <p:blipFill>
          <a:blip r:embed="rId1"/>
          <a:stretch>
            <a:fillRect/>
          </a:stretch>
        </p:blipFill>
        <p:spPr>
          <a:xfrm>
            <a:off x="727075" y="1490345"/>
            <a:ext cx="10730865" cy="4759325"/>
          </a:xfrm>
          <a:prstGeom prst="rect">
            <a:avLst/>
          </a:prstGeom>
        </p:spPr>
      </p:pic>
      <p:cxnSp>
        <p:nvCxnSpPr>
          <p:cNvPr id="10" name="直接连接符 9"/>
          <p:cNvCxnSpPr/>
          <p:nvPr/>
        </p:nvCxnSpPr>
        <p:spPr>
          <a:xfrm>
            <a:off x="3646170" y="473138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7997825" y="4881245"/>
            <a:ext cx="4064000" cy="368300"/>
          </a:xfrm>
          <a:prstGeom prst="rect">
            <a:avLst/>
          </a:prstGeom>
          <a:noFill/>
        </p:spPr>
        <p:txBody>
          <a:bodyPr wrap="square" rtlCol="0">
            <a:spAutoFit/>
          </a:bodyPr>
          <a:p>
            <a:r>
              <a:rPr lang="zh-CN" altLang="en-US"/>
              <a:t>设计的光阑大小</a:t>
            </a:r>
            <a:r>
              <a:rPr lang="en-US" altLang="zh-CN"/>
              <a:t>100</a:t>
            </a:r>
            <a:r>
              <a:rPr lang="zh-CN" altLang="en-US"/>
              <a:t>微米</a:t>
            </a:r>
            <a:endParaRPr lang="zh-CN" altLang="en-US"/>
          </a:p>
        </p:txBody>
      </p:sp>
      <p:cxnSp>
        <p:nvCxnSpPr>
          <p:cNvPr id="6" name="直接连接符 5"/>
          <p:cNvCxnSpPr/>
          <p:nvPr/>
        </p:nvCxnSpPr>
        <p:spPr>
          <a:xfrm>
            <a:off x="3467100" y="3429000"/>
            <a:ext cx="418592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7" name="文本框 6"/>
          <p:cNvSpPr txBox="1"/>
          <p:nvPr/>
        </p:nvSpPr>
        <p:spPr>
          <a:xfrm>
            <a:off x="7818755" y="3578860"/>
            <a:ext cx="4064000" cy="368300"/>
          </a:xfrm>
          <a:prstGeom prst="rect">
            <a:avLst/>
          </a:prstGeom>
          <a:noFill/>
        </p:spPr>
        <p:txBody>
          <a:bodyPr wrap="square" rtlCol="0">
            <a:spAutoFit/>
          </a:bodyPr>
          <a:p>
            <a:r>
              <a:rPr lang="zh-CN" altLang="en-US"/>
              <a:t>设计的光阑大小</a:t>
            </a:r>
            <a:r>
              <a:rPr lang="en-US" altLang="zh-CN"/>
              <a:t>500</a:t>
            </a:r>
            <a:r>
              <a:rPr lang="zh-CN" altLang="en-US"/>
              <a:t>微米</a:t>
            </a:r>
            <a:endParaRPr lang="zh-CN" altLang="en-US"/>
          </a:p>
        </p:txBody>
      </p:sp>
      <p:cxnSp>
        <p:nvCxnSpPr>
          <p:cNvPr id="3" name="直接连接符 2"/>
          <p:cNvCxnSpPr/>
          <p:nvPr>
            <p:custDataLst>
              <p:tags r:id="rId2"/>
            </p:custDataLst>
          </p:nvPr>
        </p:nvCxnSpPr>
        <p:spPr>
          <a:xfrm>
            <a:off x="3696970" y="5366385"/>
            <a:ext cx="389255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 name="文本框 4"/>
          <p:cNvSpPr txBox="1"/>
          <p:nvPr/>
        </p:nvSpPr>
        <p:spPr>
          <a:xfrm>
            <a:off x="2268220" y="4512945"/>
            <a:ext cx="4064000" cy="368300"/>
          </a:xfrm>
          <a:prstGeom prst="rect">
            <a:avLst/>
          </a:prstGeom>
          <a:noFill/>
        </p:spPr>
        <p:txBody>
          <a:bodyPr wrap="square" rtlCol="0">
            <a:spAutoFit/>
          </a:bodyPr>
          <a:p>
            <a:r>
              <a:rPr lang="zh-CN" altLang="en-US"/>
              <a:t>光阑的</a:t>
            </a:r>
            <a:r>
              <a:rPr lang="zh-CN" altLang="en-US"/>
              <a:t>一侧</a:t>
            </a:r>
            <a:endParaRPr lang="zh-CN" altLang="en-US"/>
          </a:p>
        </p:txBody>
      </p:sp>
      <p:sp>
        <p:nvSpPr>
          <p:cNvPr id="8" name="文本框 7"/>
          <p:cNvSpPr txBox="1"/>
          <p:nvPr>
            <p:custDataLst>
              <p:tags r:id="rId3"/>
            </p:custDataLst>
          </p:nvPr>
        </p:nvSpPr>
        <p:spPr>
          <a:xfrm>
            <a:off x="2193290" y="5099685"/>
            <a:ext cx="4064000" cy="368300"/>
          </a:xfrm>
          <a:prstGeom prst="rect">
            <a:avLst/>
          </a:prstGeom>
          <a:noFill/>
        </p:spPr>
        <p:txBody>
          <a:bodyPr wrap="square" rtlCol="0">
            <a:spAutoFit/>
          </a:bodyPr>
          <a:p>
            <a:r>
              <a:rPr lang="zh-CN" altLang="en-US"/>
              <a:t>光阑的</a:t>
            </a:r>
            <a:r>
              <a:rPr lang="zh-CN" altLang="en-US"/>
              <a:t>另一侧</a:t>
            </a:r>
            <a:endParaRPr lang="zh-CN" altLang="en-US"/>
          </a:p>
        </p:txBody>
      </p:sp>
      <p:sp>
        <p:nvSpPr>
          <p:cNvPr id="9" name="矩形 8"/>
          <p:cNvSpPr/>
          <p:nvPr/>
        </p:nvSpPr>
        <p:spPr>
          <a:xfrm>
            <a:off x="5200015" y="1490345"/>
            <a:ext cx="2239645" cy="32004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a:t>
            </a:r>
            <a:endParaRPr lang="zh-CN" altLang="en-US"/>
          </a:p>
        </p:txBody>
      </p:sp>
      <p:sp>
        <p:nvSpPr>
          <p:cNvPr id="3" name="内容占位符 2"/>
          <p:cNvSpPr>
            <a:spLocks noGrp="1"/>
          </p:cNvSpPr>
          <p:nvPr>
            <p:ph idx="1"/>
          </p:nvPr>
        </p:nvSpPr>
        <p:spPr/>
        <p:txBody>
          <a:bodyPr/>
          <a:p>
            <a:r>
              <a:rPr lang="zh-CN" altLang="en-US" sz="2400"/>
              <a:t>根据上述计算可以发现对于目前这种极板构型，对于高加速电压，</a:t>
            </a:r>
            <a:r>
              <a:rPr lang="zh-CN" altLang="en-US" sz="2400"/>
              <a:t>无法提供有效的光阑设计。</a:t>
            </a:r>
            <a:endParaRPr lang="zh-CN" altLang="en-US" sz="2400"/>
          </a:p>
          <a:p>
            <a:r>
              <a:rPr lang="zh-CN" altLang="en-US" sz="2400"/>
              <a:t>主要是由于</a:t>
            </a:r>
            <a:endParaRPr lang="zh-CN" altLang="en-US" sz="2400"/>
          </a:p>
          <a:p>
            <a:pPr lvl="1"/>
            <a:r>
              <a:rPr lang="zh-CN" altLang="en-US" sz="2400"/>
              <a:t>极板间距太过狭窄（</a:t>
            </a:r>
            <a:r>
              <a:rPr lang="en-US" altLang="zh-CN" sz="2400"/>
              <a:t>500</a:t>
            </a:r>
            <a:r>
              <a:rPr lang="zh-CN" altLang="en-US" sz="2400"/>
              <a:t>微米）</a:t>
            </a:r>
            <a:endParaRPr lang="zh-CN" altLang="en-US" sz="2400"/>
          </a:p>
          <a:p>
            <a:pPr lvl="1"/>
            <a:r>
              <a:rPr lang="zh-CN" altLang="en-US" sz="2400"/>
              <a:t>极板电压过大</a:t>
            </a:r>
            <a:r>
              <a:rPr lang="en-US" altLang="zh-CN" sz="2400"/>
              <a:t> </a:t>
            </a:r>
            <a:r>
              <a:rPr lang="zh-CN" altLang="en-US" sz="2400"/>
              <a:t>（</a:t>
            </a:r>
            <a:r>
              <a:rPr lang="en-US" altLang="zh-CN" sz="2400"/>
              <a:t>200V</a:t>
            </a:r>
            <a:r>
              <a:rPr lang="zh-CN" altLang="en-US" sz="2400"/>
              <a:t>）</a:t>
            </a:r>
            <a:endParaRPr lang="zh-CN" altLang="en-US" sz="2400"/>
          </a:p>
          <a:p>
            <a:pPr lvl="1"/>
            <a:endParaRPr lang="zh-CN" altLang="en-US"/>
          </a:p>
          <a:p>
            <a:endParaRPr lang="zh-CN" altLang="en-US"/>
          </a:p>
          <a:p>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新设计（论文中提供的一种针对</a:t>
            </a:r>
            <a:r>
              <a:rPr lang="en-US" altLang="zh-CN"/>
              <a:t>100KeV</a:t>
            </a:r>
            <a:r>
              <a:rPr lang="zh-CN" altLang="en-US"/>
              <a:t>电子束曝光</a:t>
            </a:r>
            <a:r>
              <a:rPr lang="zh-CN" altLang="en-US"/>
              <a:t>机）</a:t>
            </a:r>
            <a:endParaRPr lang="zh-CN" altLang="en-US"/>
          </a:p>
        </p:txBody>
      </p:sp>
      <p:pic>
        <p:nvPicPr>
          <p:cNvPr id="4" name="图片 3" descr="CleanShot 2023-08-03 at 15.30.24@2x"/>
          <p:cNvPicPr>
            <a:picLocks noChangeAspect="1"/>
          </p:cNvPicPr>
          <p:nvPr/>
        </p:nvPicPr>
        <p:blipFill>
          <a:blip r:embed="rId1"/>
          <a:srcRect l="3729" b="54098"/>
          <a:stretch>
            <a:fillRect/>
          </a:stretch>
        </p:blipFill>
        <p:spPr>
          <a:xfrm>
            <a:off x="608330" y="1725930"/>
            <a:ext cx="5554980" cy="3291205"/>
          </a:xfrm>
          <a:prstGeom prst="rect">
            <a:avLst/>
          </a:prstGeom>
        </p:spPr>
      </p:pic>
      <p:sp>
        <p:nvSpPr>
          <p:cNvPr id="6" name="文本框 5"/>
          <p:cNvSpPr txBox="1"/>
          <p:nvPr/>
        </p:nvSpPr>
        <p:spPr>
          <a:xfrm>
            <a:off x="6962140" y="1822450"/>
            <a:ext cx="4064000" cy="3415030"/>
          </a:xfrm>
          <a:prstGeom prst="rect">
            <a:avLst/>
          </a:prstGeom>
          <a:noFill/>
        </p:spPr>
        <p:txBody>
          <a:bodyPr wrap="square" rtlCol="0">
            <a:spAutoFit/>
          </a:bodyPr>
          <a:p>
            <a:pPr indent="0" fontAlgn="auto">
              <a:lnSpc>
                <a:spcPct val="150000"/>
              </a:lnSpc>
            </a:pPr>
            <a:r>
              <a:rPr lang="zh-CN" altLang="en-US" sz="2400"/>
              <a:t>极板间电压</a:t>
            </a:r>
            <a:r>
              <a:rPr lang="en-US" altLang="zh-CN" sz="2400"/>
              <a:t>=7.5V</a:t>
            </a:r>
            <a:endParaRPr lang="en-US" altLang="zh-CN" sz="2400"/>
          </a:p>
          <a:p>
            <a:pPr indent="0" fontAlgn="auto">
              <a:lnSpc>
                <a:spcPct val="150000"/>
              </a:lnSpc>
            </a:pPr>
            <a:r>
              <a:rPr lang="zh-CN" altLang="en-US" sz="2400"/>
              <a:t>极板长度</a:t>
            </a:r>
            <a:r>
              <a:rPr lang="en-US" altLang="zh-CN" sz="2400"/>
              <a:t>=48mm</a:t>
            </a:r>
            <a:endParaRPr lang="en-US" altLang="zh-CN" sz="2400"/>
          </a:p>
          <a:p>
            <a:pPr indent="0" fontAlgn="auto">
              <a:lnSpc>
                <a:spcPct val="150000"/>
              </a:lnSpc>
            </a:pPr>
            <a:r>
              <a:rPr lang="zh-CN" altLang="en-US" sz="2400"/>
              <a:t>极板间距</a:t>
            </a:r>
            <a:r>
              <a:rPr lang="en-US" altLang="zh-CN" sz="2400"/>
              <a:t>=2mm</a:t>
            </a:r>
            <a:endParaRPr lang="en-US" altLang="zh-CN" sz="2400"/>
          </a:p>
          <a:p>
            <a:pPr indent="0" fontAlgn="auto">
              <a:lnSpc>
                <a:spcPct val="150000"/>
              </a:lnSpc>
            </a:pPr>
            <a:r>
              <a:rPr lang="en-US" altLang="zh-CN" sz="2400"/>
              <a:t>gap=40mm</a:t>
            </a:r>
            <a:endParaRPr lang="en-US" altLang="zh-CN" sz="2400"/>
          </a:p>
          <a:p>
            <a:pPr indent="0" fontAlgn="auto">
              <a:lnSpc>
                <a:spcPct val="150000"/>
              </a:lnSpc>
            </a:pPr>
            <a:r>
              <a:rPr lang="zh-CN" altLang="en-US" sz="2400">
                <a:sym typeface="+mn-ea"/>
              </a:rPr>
              <a:t>光阑直径</a:t>
            </a:r>
            <a:r>
              <a:rPr lang="en-US" altLang="zh-CN" sz="2400">
                <a:sym typeface="+mn-ea"/>
              </a:rPr>
              <a:t>=30</a:t>
            </a:r>
            <a:r>
              <a:rPr lang="zh-CN" altLang="en-US" sz="2400">
                <a:sym typeface="+mn-ea"/>
              </a:rPr>
              <a:t>微米</a:t>
            </a:r>
            <a:r>
              <a:rPr lang="en-US" altLang="zh-CN" sz="2400">
                <a:sym typeface="+mn-ea"/>
              </a:rPr>
              <a:t>/67.5</a:t>
            </a:r>
            <a:r>
              <a:rPr lang="zh-CN" altLang="en-US" sz="2400">
                <a:sym typeface="+mn-ea"/>
              </a:rPr>
              <a:t>微米</a:t>
            </a:r>
            <a:endParaRPr lang="zh-CN" altLang="en-US" sz="2400"/>
          </a:p>
          <a:p>
            <a:endParaRPr lang="en-US" altLang="zh-CN"/>
          </a:p>
          <a:p>
            <a:endParaRPr lang="en-US" altLang="zh-CN"/>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100ke</a:t>
            </a:r>
            <a:r>
              <a:rPr lang="en-US" altLang="zh-CN"/>
              <a:t>V</a:t>
            </a:r>
            <a:endParaRPr lang="en-US" altLang="zh-CN"/>
          </a:p>
        </p:txBody>
      </p:sp>
      <p:pic>
        <p:nvPicPr>
          <p:cNvPr id="6" name="内容占位符 5" descr="7.5v 100kev"/>
          <p:cNvPicPr>
            <a:picLocks noChangeAspect="1"/>
          </p:cNvPicPr>
          <p:nvPr>
            <p:ph idx="1"/>
          </p:nvPr>
        </p:nvPicPr>
        <p:blipFill>
          <a:blip r:embed="rId1"/>
          <a:stretch>
            <a:fillRect/>
          </a:stretch>
        </p:blipFill>
        <p:spPr>
          <a:xfrm>
            <a:off x="721360" y="1490345"/>
            <a:ext cx="10742295" cy="4759325"/>
          </a:xfrm>
          <a:prstGeom prst="rect">
            <a:avLst/>
          </a:prstGeom>
        </p:spPr>
      </p:pic>
      <p:cxnSp>
        <p:nvCxnSpPr>
          <p:cNvPr id="7" name="直接连接符 6"/>
          <p:cNvCxnSpPr/>
          <p:nvPr/>
        </p:nvCxnSpPr>
        <p:spPr>
          <a:xfrm>
            <a:off x="3469640" y="3592830"/>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7644765" y="3847465"/>
            <a:ext cx="4064000" cy="368300"/>
          </a:xfrm>
          <a:prstGeom prst="rect">
            <a:avLst/>
          </a:prstGeom>
          <a:noFill/>
        </p:spPr>
        <p:txBody>
          <a:bodyPr wrap="square" rtlCol="0">
            <a:spAutoFit/>
          </a:bodyPr>
          <a:p>
            <a:r>
              <a:rPr lang="zh-CN" altLang="en-US"/>
              <a:t>设计的光阑大小</a:t>
            </a:r>
            <a:r>
              <a:rPr lang="en-US" altLang="zh-CN"/>
              <a:t>67.5</a:t>
            </a:r>
            <a:r>
              <a:rPr lang="zh-CN" altLang="en-US"/>
              <a:t>微米</a:t>
            </a:r>
            <a:endParaRPr lang="zh-CN" altLang="en-US"/>
          </a:p>
        </p:txBody>
      </p:sp>
      <p:cxnSp>
        <p:nvCxnSpPr>
          <p:cNvPr id="3" name="直接连接符 2"/>
          <p:cNvCxnSpPr/>
          <p:nvPr>
            <p:custDataLst>
              <p:tags r:id="rId2"/>
            </p:custDataLst>
          </p:nvPr>
        </p:nvCxnSpPr>
        <p:spPr>
          <a:xfrm>
            <a:off x="3558540" y="4526280"/>
            <a:ext cx="4010660" cy="44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文本框 3"/>
          <p:cNvSpPr txBox="1"/>
          <p:nvPr>
            <p:custDataLst>
              <p:tags r:id="rId3"/>
            </p:custDataLst>
          </p:nvPr>
        </p:nvSpPr>
        <p:spPr>
          <a:xfrm>
            <a:off x="7695565" y="4470400"/>
            <a:ext cx="4064000" cy="368300"/>
          </a:xfrm>
          <a:prstGeom prst="rect">
            <a:avLst/>
          </a:prstGeom>
          <a:noFill/>
        </p:spPr>
        <p:txBody>
          <a:bodyPr wrap="square" rtlCol="0">
            <a:spAutoFit/>
          </a:bodyPr>
          <a:p>
            <a:r>
              <a:rPr lang="zh-CN" altLang="en-US"/>
              <a:t>设计的光阑大小</a:t>
            </a:r>
            <a:r>
              <a:rPr lang="en-US" altLang="zh-CN"/>
              <a:t>30</a:t>
            </a:r>
            <a:r>
              <a:rPr lang="zh-CN" altLang="en-US"/>
              <a:t>微米</a:t>
            </a:r>
            <a:endParaRPr lang="zh-CN" altLang="en-US"/>
          </a:p>
        </p:txBody>
      </p:sp>
    </p:spTree>
    <p:custDataLst>
      <p:tags r:id="rId4"/>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50Ke</a:t>
            </a:r>
            <a:r>
              <a:rPr lang="en-US" altLang="zh-CN"/>
              <a:t>V</a:t>
            </a:r>
            <a:endParaRPr lang="en-US" altLang="zh-CN"/>
          </a:p>
        </p:txBody>
      </p:sp>
      <p:pic>
        <p:nvPicPr>
          <p:cNvPr id="4" name="内容占位符 3" descr="7.5v 50keV"/>
          <p:cNvPicPr>
            <a:picLocks noChangeAspect="1"/>
          </p:cNvPicPr>
          <p:nvPr>
            <p:ph idx="1"/>
          </p:nvPr>
        </p:nvPicPr>
        <p:blipFill>
          <a:blip r:embed="rId1"/>
          <a:stretch>
            <a:fillRect/>
          </a:stretch>
        </p:blipFill>
        <p:spPr>
          <a:xfrm>
            <a:off x="608330" y="1509395"/>
            <a:ext cx="10968990" cy="4719955"/>
          </a:xfrm>
          <a:prstGeom prst="rect">
            <a:avLst/>
          </a:prstGeom>
        </p:spPr>
      </p:pic>
      <p:cxnSp>
        <p:nvCxnSpPr>
          <p:cNvPr id="7" name="直接连接符 6"/>
          <p:cNvCxnSpPr/>
          <p:nvPr/>
        </p:nvCxnSpPr>
        <p:spPr>
          <a:xfrm>
            <a:off x="3469640" y="4385945"/>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 name="直接连接符 4"/>
          <p:cNvCxnSpPr/>
          <p:nvPr/>
        </p:nvCxnSpPr>
        <p:spPr>
          <a:xfrm>
            <a:off x="3469640" y="4041775"/>
            <a:ext cx="4175125"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6" name="直接连接符 5"/>
          <p:cNvCxnSpPr/>
          <p:nvPr/>
        </p:nvCxnSpPr>
        <p:spPr>
          <a:xfrm>
            <a:off x="3320415" y="2799715"/>
            <a:ext cx="450088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7915275" y="4441190"/>
            <a:ext cx="4064000" cy="368300"/>
          </a:xfrm>
          <a:prstGeom prst="rect">
            <a:avLst/>
          </a:prstGeom>
          <a:noFill/>
        </p:spPr>
        <p:txBody>
          <a:bodyPr wrap="square" rtlCol="0">
            <a:spAutoFit/>
          </a:bodyPr>
          <a:p>
            <a:r>
              <a:rPr lang="zh-CN" altLang="en-US"/>
              <a:t>设计的光阑大小</a:t>
            </a:r>
            <a:r>
              <a:rPr lang="en-US" altLang="zh-CN"/>
              <a:t>67.5</a:t>
            </a:r>
            <a:r>
              <a:rPr lang="zh-CN" altLang="en-US"/>
              <a:t>微米</a:t>
            </a:r>
            <a:endParaRPr lang="zh-CN" altLang="en-US"/>
          </a:p>
        </p:txBody>
      </p:sp>
      <p:sp>
        <p:nvSpPr>
          <p:cNvPr id="9" name="文本框 8"/>
          <p:cNvSpPr txBox="1"/>
          <p:nvPr/>
        </p:nvSpPr>
        <p:spPr>
          <a:xfrm>
            <a:off x="8392795" y="3847465"/>
            <a:ext cx="4064000" cy="368300"/>
          </a:xfrm>
          <a:prstGeom prst="rect">
            <a:avLst/>
          </a:prstGeom>
          <a:noFill/>
        </p:spPr>
        <p:txBody>
          <a:bodyPr wrap="square" rtlCol="0">
            <a:spAutoFit/>
          </a:bodyPr>
          <a:p>
            <a:r>
              <a:rPr lang="zh-CN" altLang="en-US"/>
              <a:t>调整的的光阑大小</a:t>
            </a:r>
            <a:r>
              <a:rPr lang="en-US" altLang="zh-CN"/>
              <a:t>100</a:t>
            </a:r>
            <a:r>
              <a:rPr lang="zh-CN" altLang="en-US"/>
              <a:t>微米</a:t>
            </a:r>
            <a:endParaRPr lang="zh-CN" altLang="en-US"/>
          </a:p>
        </p:txBody>
      </p:sp>
      <p:sp>
        <p:nvSpPr>
          <p:cNvPr id="10" name="文本框 9"/>
          <p:cNvSpPr txBox="1"/>
          <p:nvPr/>
        </p:nvSpPr>
        <p:spPr>
          <a:xfrm>
            <a:off x="8392795" y="2799715"/>
            <a:ext cx="4064000" cy="368300"/>
          </a:xfrm>
          <a:prstGeom prst="rect">
            <a:avLst/>
          </a:prstGeom>
          <a:noFill/>
        </p:spPr>
        <p:txBody>
          <a:bodyPr wrap="square" rtlCol="0">
            <a:spAutoFit/>
          </a:bodyPr>
          <a:p>
            <a:r>
              <a:rPr lang="zh-CN" altLang="en-US"/>
              <a:t>调整的的光阑大小</a:t>
            </a:r>
            <a:r>
              <a:rPr lang="en-US" altLang="zh-CN"/>
              <a:t>200</a:t>
            </a:r>
            <a:r>
              <a:rPr lang="zh-CN" altLang="en-US"/>
              <a:t>微米</a:t>
            </a:r>
            <a:endParaRPr lang="zh-CN" altLang="en-US"/>
          </a:p>
        </p:txBody>
      </p:sp>
      <p:cxnSp>
        <p:nvCxnSpPr>
          <p:cNvPr id="3" name="直接连接符 2"/>
          <p:cNvCxnSpPr/>
          <p:nvPr>
            <p:custDataLst>
              <p:tags r:id="rId2"/>
            </p:custDataLst>
          </p:nvPr>
        </p:nvCxnSpPr>
        <p:spPr>
          <a:xfrm>
            <a:off x="3523615" y="4900295"/>
            <a:ext cx="4071620" cy="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custDataLst>
              <p:tags r:id="rId3"/>
            </p:custDataLst>
          </p:nvPr>
        </p:nvSpPr>
        <p:spPr>
          <a:xfrm>
            <a:off x="7915275" y="4855845"/>
            <a:ext cx="4064000" cy="368300"/>
          </a:xfrm>
          <a:prstGeom prst="rect">
            <a:avLst/>
          </a:prstGeom>
          <a:noFill/>
        </p:spPr>
        <p:txBody>
          <a:bodyPr wrap="square" rtlCol="0">
            <a:spAutoFit/>
          </a:bodyPr>
          <a:p>
            <a:r>
              <a:rPr lang="zh-CN" altLang="en-US"/>
              <a:t>设计的光阑大小</a:t>
            </a:r>
            <a:r>
              <a:rPr lang="en-US" altLang="zh-CN"/>
              <a:t>30</a:t>
            </a:r>
            <a:r>
              <a:rPr lang="zh-CN" altLang="en-US"/>
              <a:t>微米</a:t>
            </a:r>
            <a:endParaRPr lang="zh-CN" altLang="en-US"/>
          </a:p>
        </p:txBody>
      </p:sp>
    </p:spTree>
    <p:custDataLst>
      <p:tags r:id="rId4"/>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成像效果的</a:t>
            </a:r>
            <a:r>
              <a:rPr lang="zh-CN" altLang="en-US"/>
              <a:t>讨论</a:t>
            </a:r>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对比两种结构在</a:t>
            </a:r>
            <a:r>
              <a:rPr lang="en-US" altLang="zh-CN"/>
              <a:t>100kev</a:t>
            </a:r>
            <a:r>
              <a:rPr lang="zh-CN" altLang="en-US"/>
              <a:t>下</a:t>
            </a:r>
            <a:r>
              <a:rPr lang="en-US" altLang="zh-CN"/>
              <a:t> “</a:t>
            </a:r>
            <a:r>
              <a:rPr lang="zh-CN" altLang="en-US"/>
              <a:t>物</a:t>
            </a:r>
            <a:r>
              <a:rPr lang="en-US" altLang="zh-CN"/>
              <a:t>”</a:t>
            </a:r>
            <a:r>
              <a:rPr lang="zh-CN" altLang="en-US"/>
              <a:t>偏差的</a:t>
            </a:r>
            <a:r>
              <a:rPr lang="zh-CN" altLang="en-US"/>
              <a:t>分布</a:t>
            </a:r>
            <a:endParaRPr lang="zh-CN" altLang="en-US"/>
          </a:p>
        </p:txBody>
      </p:sp>
      <p:sp>
        <p:nvSpPr>
          <p:cNvPr id="3" name="内容占位符 2"/>
          <p:cNvSpPr>
            <a:spLocks noGrp="1"/>
          </p:cNvSpPr>
          <p:nvPr>
            <p:ph idx="1"/>
          </p:nvPr>
        </p:nvSpPr>
        <p:spPr>
          <a:xfrm>
            <a:off x="608330" y="1490345"/>
            <a:ext cx="1932305" cy="704850"/>
          </a:xfrm>
        </p:spPr>
        <p:txBody>
          <a:bodyPr/>
          <a:p>
            <a:r>
              <a:rPr lang="zh-CN" altLang="en-US"/>
              <a:t>目前</a:t>
            </a:r>
            <a:r>
              <a:rPr lang="zh-CN" altLang="en-US"/>
              <a:t>的设计</a:t>
            </a:r>
            <a:endParaRPr lang="zh-CN" altLang="en-US"/>
          </a:p>
        </p:txBody>
      </p:sp>
      <p:sp>
        <p:nvSpPr>
          <p:cNvPr id="6" name="内容占位符 2"/>
          <p:cNvSpPr>
            <a:spLocks noGrp="1"/>
          </p:cNvSpPr>
          <p:nvPr/>
        </p:nvSpPr>
        <p:spPr>
          <a:xfrm>
            <a:off x="6356985" y="1490345"/>
            <a:ext cx="1932305" cy="70485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论文中</a:t>
            </a:r>
            <a:r>
              <a:rPr lang="zh-CN" altLang="en-US"/>
              <a:t>的设计</a:t>
            </a:r>
            <a:endParaRPr lang="zh-CN" altLang="en-US"/>
          </a:p>
        </p:txBody>
      </p:sp>
      <p:pic>
        <p:nvPicPr>
          <p:cNvPr id="7" name="图片 6" descr="CleanShot 2023-08-03 at 16.15.16@2x"/>
          <p:cNvPicPr>
            <a:picLocks noChangeAspect="1"/>
          </p:cNvPicPr>
          <p:nvPr/>
        </p:nvPicPr>
        <p:blipFill>
          <a:blip r:embed="rId1"/>
          <a:stretch>
            <a:fillRect/>
          </a:stretch>
        </p:blipFill>
        <p:spPr>
          <a:xfrm>
            <a:off x="6096635" y="1969770"/>
            <a:ext cx="5804535" cy="3810635"/>
          </a:xfrm>
          <a:prstGeom prst="rect">
            <a:avLst/>
          </a:prstGeom>
        </p:spPr>
      </p:pic>
      <p:pic>
        <p:nvPicPr>
          <p:cNvPr id="8" name="图片 7" descr="CleanShot 2023-08-03 at 16.20.20@2x"/>
          <p:cNvPicPr>
            <a:picLocks noChangeAspect="1"/>
          </p:cNvPicPr>
          <p:nvPr/>
        </p:nvPicPr>
        <p:blipFill>
          <a:blip r:embed="rId2"/>
          <a:stretch>
            <a:fillRect/>
          </a:stretch>
        </p:blipFill>
        <p:spPr>
          <a:xfrm>
            <a:off x="513715" y="1969770"/>
            <a:ext cx="5582920" cy="3790950"/>
          </a:xfrm>
          <a:prstGeom prst="rect">
            <a:avLst/>
          </a:prstGeom>
        </p:spPr>
      </p:pic>
      <p:sp>
        <p:nvSpPr>
          <p:cNvPr id="10" name="文本框 9"/>
          <p:cNvSpPr txBox="1"/>
          <p:nvPr/>
        </p:nvSpPr>
        <p:spPr>
          <a:xfrm>
            <a:off x="2292985" y="22910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34.5nm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9" name="文本框 8"/>
          <p:cNvSpPr txBox="1"/>
          <p:nvPr/>
        </p:nvSpPr>
        <p:spPr>
          <a:xfrm>
            <a:off x="8056245" y="231013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16.8nm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4" name="文本框 3"/>
          <p:cNvSpPr txBox="1"/>
          <p:nvPr/>
        </p:nvSpPr>
        <p:spPr>
          <a:xfrm>
            <a:off x="4080510" y="6203950"/>
            <a:ext cx="4064000" cy="368300"/>
          </a:xfrm>
          <a:prstGeom prst="rect">
            <a:avLst/>
          </a:prstGeom>
          <a:noFill/>
        </p:spPr>
        <p:txBody>
          <a:bodyPr wrap="square" rtlCol="0">
            <a:spAutoFit/>
          </a:bodyPr>
          <a:p>
            <a:r>
              <a:rPr lang="zh-CN" altLang="en-US"/>
              <a:t>说明</a:t>
            </a:r>
            <a:endParaRPr lang="zh-CN" altLang="en-US"/>
          </a:p>
        </p:txBody>
      </p:sp>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横向对比两种结构在</a:t>
            </a:r>
            <a:r>
              <a:rPr lang="en-US" altLang="zh-CN">
                <a:sym typeface="+mn-ea"/>
              </a:rPr>
              <a:t>5</a:t>
            </a:r>
            <a:r>
              <a:rPr lang="en-US" altLang="zh-CN">
                <a:sym typeface="+mn-ea"/>
              </a:rPr>
              <a:t>0kev</a:t>
            </a:r>
            <a:r>
              <a:rPr lang="zh-CN" altLang="en-US">
                <a:sym typeface="+mn-ea"/>
              </a:rPr>
              <a:t>下</a:t>
            </a:r>
            <a:r>
              <a:rPr lang="en-US" altLang="zh-CN">
                <a:sym typeface="+mn-ea"/>
              </a:rPr>
              <a:t> </a:t>
            </a:r>
            <a:r>
              <a:rPr lang="zh-CN" altLang="en-US">
                <a:sym typeface="+mn-ea"/>
              </a:rPr>
              <a:t>物差的分布</a:t>
            </a:r>
            <a:endParaRPr lang="en-US" altLang="zh-CN"/>
          </a:p>
        </p:txBody>
      </p:sp>
      <p:pic>
        <p:nvPicPr>
          <p:cNvPr id="8" name="图片 7" descr="CleanShot 2023-08-03 at 16.16.18@2x"/>
          <p:cNvPicPr>
            <a:picLocks noChangeAspect="1"/>
          </p:cNvPicPr>
          <p:nvPr/>
        </p:nvPicPr>
        <p:blipFill>
          <a:blip r:embed="rId1"/>
          <a:stretch>
            <a:fillRect/>
          </a:stretch>
        </p:blipFill>
        <p:spPr>
          <a:xfrm>
            <a:off x="6137275" y="2195195"/>
            <a:ext cx="5255895" cy="3703955"/>
          </a:xfrm>
          <a:prstGeom prst="rect">
            <a:avLst/>
          </a:prstGeom>
        </p:spPr>
      </p:pic>
      <p:pic>
        <p:nvPicPr>
          <p:cNvPr id="9" name="图片 8" descr="CleanShot 2023-08-03 at 16.21.47@2x"/>
          <p:cNvPicPr>
            <a:picLocks noChangeAspect="1"/>
          </p:cNvPicPr>
          <p:nvPr/>
        </p:nvPicPr>
        <p:blipFill>
          <a:blip r:embed="rId2"/>
          <a:stretch>
            <a:fillRect/>
          </a:stretch>
        </p:blipFill>
        <p:spPr>
          <a:xfrm>
            <a:off x="608330" y="2152015"/>
            <a:ext cx="5391150" cy="3761105"/>
          </a:xfrm>
          <a:prstGeom prst="rect">
            <a:avLst/>
          </a:prstGeom>
        </p:spPr>
      </p:pic>
      <p:sp>
        <p:nvSpPr>
          <p:cNvPr id="10" name="文本框 9"/>
          <p:cNvSpPr txBox="1"/>
          <p:nvPr/>
        </p:nvSpPr>
        <p:spPr>
          <a:xfrm>
            <a:off x="2292985" y="2506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83.4nm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11" name="文本框 10"/>
          <p:cNvSpPr txBox="1"/>
          <p:nvPr/>
        </p:nvSpPr>
        <p:spPr>
          <a:xfrm>
            <a:off x="8042910" y="250698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43.4nm</a:t>
            </a:r>
            <a:endParaRPr lang="en-US" altLang="zh-CN">
              <a:solidFill>
                <a:schemeClr val="accent1"/>
              </a:solidFill>
              <a:effectLst>
                <a:outerShdw blurRad="38100" dist="25400" dir="5400000" algn="ctr" rotWithShape="0">
                  <a:srgbClr val="6E747A">
                    <a:alpha val="43000"/>
                    <a:alpha val="43000"/>
                  </a:srgbClr>
                </a:outerShdw>
              </a:effectLst>
            </a:endParaRPr>
          </a:p>
        </p:txBody>
      </p:sp>
      <p:sp>
        <p:nvSpPr>
          <p:cNvPr id="3" name="内容占位符 2"/>
          <p:cNvSpPr>
            <a:spLocks noGrp="1"/>
          </p:cNvSpPr>
          <p:nvPr>
            <p:ph idx="1"/>
            <p:custDataLst>
              <p:tags r:id="rId3"/>
            </p:custDataLst>
          </p:nvPr>
        </p:nvSpPr>
        <p:spPr>
          <a:xfrm>
            <a:off x="608330" y="1490345"/>
            <a:ext cx="1932305" cy="704850"/>
          </a:xfrm>
        </p:spPr>
        <p:txBody>
          <a:bodyPr/>
          <a:p>
            <a:r>
              <a:rPr lang="zh-CN" altLang="en-US"/>
              <a:t>目前</a:t>
            </a:r>
            <a:r>
              <a:rPr lang="zh-CN" altLang="en-US"/>
              <a:t>的设计</a:t>
            </a:r>
            <a:endParaRPr lang="zh-CN" altLang="en-US"/>
          </a:p>
        </p:txBody>
      </p:sp>
      <p:sp>
        <p:nvSpPr>
          <p:cNvPr id="4" name="内容占位符 2"/>
          <p:cNvSpPr>
            <a:spLocks noGrp="1"/>
          </p:cNvSpPr>
          <p:nvPr>
            <p:custDataLst>
              <p:tags r:id="rId4"/>
            </p:custDataLst>
          </p:nvPr>
        </p:nvSpPr>
        <p:spPr>
          <a:xfrm>
            <a:off x="6356985" y="1490345"/>
            <a:ext cx="1932305" cy="70485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论文中</a:t>
            </a:r>
            <a:r>
              <a:rPr lang="zh-CN" altLang="en-US"/>
              <a:t>的设计</a:t>
            </a:r>
            <a:endParaRPr lang="zh-CN" altLang="en-US"/>
          </a:p>
        </p:txBody>
      </p:sp>
    </p:spTree>
    <p:custDataLst>
      <p:tags r:id="rId5"/>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结论</a:t>
            </a:r>
            <a:endParaRPr lang="zh-CN" altLang="en-US"/>
          </a:p>
        </p:txBody>
      </p:sp>
      <p:sp>
        <p:nvSpPr>
          <p:cNvPr id="5" name="内容占位符 4"/>
          <p:cNvSpPr/>
          <p:nvPr>
            <p:ph idx="1"/>
          </p:nvPr>
        </p:nvSpPr>
        <p:spPr/>
        <p:txBody>
          <a:bodyPr/>
          <a:p>
            <a:pPr>
              <a:lnSpc>
                <a:spcPct val="150000"/>
              </a:lnSpc>
            </a:pPr>
            <a:r>
              <a:rPr lang="zh-CN" altLang="en-US" sz="2400"/>
              <a:t>在</a:t>
            </a:r>
            <a:r>
              <a:rPr lang="zh-CN" altLang="en-US" sz="2400"/>
              <a:t>结构上，通过增加极板长度，降低极板电压，可以降低电子束偏移效果，同时可以提供一个有效的光阑设计。</a:t>
            </a:r>
            <a:endParaRPr lang="zh-CN" altLang="en-US" sz="2400"/>
          </a:p>
          <a:p>
            <a:pPr>
              <a:lnSpc>
                <a:spcPct val="150000"/>
              </a:lnSpc>
            </a:pPr>
            <a:r>
              <a:rPr lang="zh-CN" altLang="en-US" sz="2400"/>
              <a:t>后续更高扫描频率的束闸设计里需要对目前的装置进行修改。</a:t>
            </a:r>
            <a:endParaRPr lang="zh-CN" altLang="en-US" sz="2400"/>
          </a:p>
          <a:p>
            <a:endParaRPr lang="zh-CN" altLang="en-US" sz="2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电压 final"/>
          <p:cNvPicPr>
            <a:picLocks noChangeAspect="1"/>
          </p:cNvPicPr>
          <p:nvPr/>
        </p:nvPicPr>
        <p:blipFill>
          <a:blip r:embed="rId1"/>
          <a:srcRect t="6169"/>
          <a:stretch>
            <a:fillRect/>
          </a:stretch>
        </p:blipFill>
        <p:spPr>
          <a:xfrm>
            <a:off x="5492750" y="1858010"/>
            <a:ext cx="7072630" cy="3731260"/>
          </a:xfrm>
          <a:prstGeom prst="rect">
            <a:avLst/>
          </a:prstGeom>
        </p:spPr>
      </p:pic>
      <p:sp>
        <p:nvSpPr>
          <p:cNvPr id="2" name="标题 1"/>
          <p:cNvSpPr>
            <a:spLocks noGrp="1"/>
          </p:cNvSpPr>
          <p:nvPr>
            <p:ph type="title"/>
          </p:nvPr>
        </p:nvSpPr>
        <p:spPr/>
        <p:txBody>
          <a:bodyPr/>
          <a:p>
            <a:r>
              <a:rPr lang="zh-CN" altLang="en-US">
                <a:sym typeface="+mn-ea"/>
              </a:rPr>
              <a:t>理论分析</a:t>
            </a:r>
            <a:endParaRPr lang="zh-CN" altLang="en-US"/>
          </a:p>
        </p:txBody>
      </p:sp>
      <p:sp>
        <p:nvSpPr>
          <p:cNvPr id="3" name="内容占位符 2"/>
          <p:cNvSpPr>
            <a:spLocks noGrp="1"/>
          </p:cNvSpPr>
          <p:nvPr>
            <p:ph idx="1"/>
          </p:nvPr>
        </p:nvSpPr>
        <p:spPr>
          <a:xfrm>
            <a:off x="608330" y="1490345"/>
            <a:ext cx="5487670" cy="4759325"/>
          </a:xfrm>
        </p:spPr>
        <p:txBody>
          <a:bodyPr>
            <a:normAutofit/>
          </a:bodyPr>
          <a:p>
            <a:r>
              <a:rPr lang="zh-CN" altLang="en-US">
                <a:sym typeface="+mn-ea"/>
              </a:rPr>
              <a:t>对于</a:t>
            </a:r>
            <a:r>
              <a:rPr lang="zh-CN" altLang="en-US">
                <a:sym typeface="+mn-ea"/>
              </a:rPr>
              <a:t>孔径平面上的束流运动产生误差的公式，我们核心关注的问题就是在这个加速度函数的表达式上。已知加速度函数由极板间电压影响。极板间电压可以由整块电阻、电容和电感 (RLC)电路描述，有如下公式</a:t>
            </a:r>
            <a:endParaRPr lang="zh-CN" altLang="en-US">
              <a:sym typeface="+mn-ea"/>
            </a:endParaRPr>
          </a:p>
          <a:p>
            <a:r>
              <a:rPr lang="zh-CN" altLang="en-US">
                <a:sym typeface="+mn-ea"/>
              </a:rPr>
              <a:t>极板电压打开</a:t>
            </a:r>
            <a:r>
              <a:rPr lang="zh-CN" altLang="en-US">
                <a:sym typeface="+mn-ea"/>
              </a:rPr>
              <a:t>状态</a:t>
            </a:r>
            <a:endParaRPr lang="zh-CN" altLang="en-US">
              <a:sym typeface="+mn-ea"/>
            </a:endParaRPr>
          </a:p>
          <a:p>
            <a:endParaRPr lang="zh-CN" altLang="en-US">
              <a:sym typeface="+mn-ea"/>
            </a:endParaRPr>
          </a:p>
          <a:p>
            <a:endParaRPr lang="zh-CN" altLang="en-US">
              <a:sym typeface="+mn-ea"/>
            </a:endParaRPr>
          </a:p>
          <a:p>
            <a:r>
              <a:rPr lang="zh-CN" altLang="en-US">
                <a:sym typeface="+mn-ea"/>
              </a:rPr>
              <a:t>极板电压闭合</a:t>
            </a:r>
            <a:r>
              <a:rPr lang="zh-CN" altLang="en-US">
                <a:sym typeface="+mn-ea"/>
              </a:rPr>
              <a:t>状态</a:t>
            </a:r>
            <a:endParaRPr lang="zh-CN" altLang="en-US">
              <a:sym typeface="+mn-ea"/>
            </a:endParaRPr>
          </a:p>
          <a:p>
            <a:endParaRPr lang="zh-CN" altLang="en-US">
              <a:sym typeface="+mn-ea"/>
            </a:endParaRPr>
          </a:p>
          <a:p>
            <a:endParaRPr lang="zh-CN" altLang="en-US">
              <a:sym typeface="+mn-ea"/>
            </a:endParaRPr>
          </a:p>
          <a:p>
            <a:endParaRPr lang="en-US" altLang="zh-CN">
              <a:sym typeface="+mn-ea"/>
            </a:endParaRPr>
          </a:p>
          <a:p>
            <a:endParaRPr lang="en-US" altLang="zh-CN">
              <a:sym typeface="+mn-ea"/>
            </a:endParaRPr>
          </a:p>
          <a:p>
            <a:endParaRPr lang="zh-CN" altLang="en-US"/>
          </a:p>
        </p:txBody>
      </p:sp>
      <p:pic>
        <p:nvPicPr>
          <p:cNvPr id="4" name="图片 3"/>
          <p:cNvPicPr>
            <a:picLocks noChangeAspect="1"/>
          </p:cNvPicPr>
          <p:nvPr>
            <p:custDataLst>
              <p:tags r:id="rId2"/>
            </p:custDataLst>
          </p:nvPr>
        </p:nvPicPr>
        <p:blipFill>
          <a:blip r:embed="rId3"/>
          <a:srcRect b="56235"/>
          <a:stretch>
            <a:fillRect/>
          </a:stretch>
        </p:blipFill>
        <p:spPr>
          <a:xfrm>
            <a:off x="1346835" y="3924300"/>
            <a:ext cx="3699510" cy="449580"/>
          </a:xfrm>
          <a:prstGeom prst="rect">
            <a:avLst/>
          </a:prstGeom>
        </p:spPr>
      </p:pic>
      <p:pic>
        <p:nvPicPr>
          <p:cNvPr id="5" name="图片 4"/>
          <p:cNvPicPr>
            <a:picLocks noChangeAspect="1"/>
          </p:cNvPicPr>
          <p:nvPr>
            <p:custDataLst>
              <p:tags r:id="rId4"/>
            </p:custDataLst>
          </p:nvPr>
        </p:nvPicPr>
        <p:blipFill>
          <a:blip r:embed="rId3"/>
          <a:srcRect t="42588"/>
          <a:stretch>
            <a:fillRect/>
          </a:stretch>
        </p:blipFill>
        <p:spPr>
          <a:xfrm>
            <a:off x="1346835" y="5487035"/>
            <a:ext cx="3634740" cy="579755"/>
          </a:xfrm>
          <a:prstGeom prst="rect">
            <a:avLst/>
          </a:prstGeom>
        </p:spPr>
      </p:pic>
    </p:spTree>
    <p:custDataLst>
      <p:tags r:id="rId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关于信号</a:t>
            </a:r>
            <a:r>
              <a:rPr lang="zh-CN" altLang="en-US">
                <a:sym typeface="+mn-ea"/>
              </a:rPr>
              <a:t>上升沿时间</a:t>
            </a:r>
            <a:r>
              <a:rPr lang="zh-CN" altLang="en-US"/>
              <a:t>的讨论</a:t>
            </a:r>
            <a:endParaRPr lang="zh-CN" altLang="en-US"/>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关于当前信号产生的</a:t>
            </a:r>
            <a:r>
              <a:rPr lang="zh-CN" altLang="en-US"/>
              <a:t>偏移</a:t>
            </a:r>
            <a:endParaRPr lang="zh-CN" altLang="en-US"/>
          </a:p>
        </p:txBody>
      </p:sp>
      <p:sp>
        <p:nvSpPr>
          <p:cNvPr id="3" name="内容占位符 2"/>
          <p:cNvSpPr>
            <a:spLocks noGrp="1"/>
          </p:cNvSpPr>
          <p:nvPr>
            <p:ph idx="1"/>
          </p:nvPr>
        </p:nvSpPr>
        <p:spPr>
          <a:xfrm>
            <a:off x="490220" y="5259070"/>
            <a:ext cx="11239500" cy="4759325"/>
          </a:xfrm>
        </p:spPr>
        <p:txBody>
          <a:bodyPr/>
          <a:p>
            <a:r>
              <a:rPr lang="zh-CN" altLang="en-US"/>
              <a:t>对于</a:t>
            </a:r>
            <a:r>
              <a:rPr lang="en-US" altLang="zh-CN"/>
              <a:t>48mm</a:t>
            </a:r>
            <a:r>
              <a:rPr lang="zh-CN" altLang="en-US"/>
              <a:t>，</a:t>
            </a:r>
            <a:r>
              <a:rPr lang="en-US" altLang="zh-CN"/>
              <a:t>7.5V</a:t>
            </a:r>
            <a:r>
              <a:rPr lang="zh-CN" altLang="en-US"/>
              <a:t>极板结构设计，左图使用目前</a:t>
            </a:r>
            <a:r>
              <a:rPr lang="en-US" altLang="zh-CN"/>
              <a:t>114ns</a:t>
            </a:r>
            <a:r>
              <a:rPr lang="zh-CN" altLang="en-US"/>
              <a:t>上升沿信号，右</a:t>
            </a:r>
            <a:r>
              <a:rPr lang="zh-CN" altLang="en-US">
                <a:sym typeface="+mn-ea"/>
              </a:rPr>
              <a:t>图使用</a:t>
            </a:r>
            <a:r>
              <a:rPr lang="en-US">
                <a:sym typeface="+mn-ea"/>
              </a:rPr>
              <a:t>3</a:t>
            </a:r>
            <a:r>
              <a:rPr lang="en-US" altLang="zh-CN">
                <a:sym typeface="+mn-ea"/>
              </a:rPr>
              <a:t>ns</a:t>
            </a:r>
            <a:r>
              <a:rPr lang="zh-CN" altLang="en-US">
                <a:sym typeface="+mn-ea"/>
              </a:rPr>
              <a:t>上升沿信号，物差产生的时间会减小，但</a:t>
            </a:r>
            <a:r>
              <a:rPr lang="zh-CN" altLang="en-US">
                <a:sym typeface="+mn-ea"/>
              </a:rPr>
              <a:t>物差本身会增大数倍。从</a:t>
            </a:r>
            <a:r>
              <a:rPr lang="en-US" altLang="zh-CN">
                <a:sym typeface="+mn-ea"/>
              </a:rPr>
              <a:t>43.4nm-2.7μm</a:t>
            </a:r>
            <a:endParaRPr lang="zh-CN" altLang="en-US">
              <a:sym typeface="+mn-ea"/>
            </a:endParaRPr>
          </a:p>
          <a:p>
            <a:endParaRPr lang="zh-CN" altLang="en-US"/>
          </a:p>
          <a:p>
            <a:endParaRPr lang="zh-CN" altLang="en-US"/>
          </a:p>
        </p:txBody>
      </p:sp>
      <p:pic>
        <p:nvPicPr>
          <p:cNvPr id="8" name="图片 7" descr="CleanShot 2023-08-03 at 16.16.18@2x"/>
          <p:cNvPicPr>
            <a:picLocks noChangeAspect="1"/>
          </p:cNvPicPr>
          <p:nvPr>
            <p:custDataLst>
              <p:tags r:id="rId1"/>
            </p:custDataLst>
          </p:nvPr>
        </p:nvPicPr>
        <p:blipFill>
          <a:blip r:embed="rId2"/>
          <a:stretch>
            <a:fillRect/>
          </a:stretch>
        </p:blipFill>
        <p:spPr>
          <a:xfrm>
            <a:off x="490220" y="1607820"/>
            <a:ext cx="4763135" cy="3357245"/>
          </a:xfrm>
          <a:prstGeom prst="rect">
            <a:avLst/>
          </a:prstGeom>
        </p:spPr>
      </p:pic>
      <p:sp>
        <p:nvSpPr>
          <p:cNvPr id="11" name="文本框 10"/>
          <p:cNvSpPr txBox="1"/>
          <p:nvPr>
            <p:custDataLst>
              <p:tags r:id="rId3"/>
            </p:custDataLst>
          </p:nvPr>
        </p:nvSpPr>
        <p:spPr>
          <a:xfrm>
            <a:off x="1801495" y="2192655"/>
            <a:ext cx="5337810" cy="414655"/>
          </a:xfrm>
          <a:prstGeom prst="rect">
            <a:avLst/>
          </a:prstGeom>
          <a:noFill/>
        </p:spPr>
        <p:txBody>
          <a:bodyPr wrap="square" rtlCol="0">
            <a:noAutofit/>
          </a:bodyPr>
          <a:p>
            <a:r>
              <a:rPr lang="en-US" altLang="zh-CN">
                <a:solidFill>
                  <a:schemeClr val="accent1"/>
                </a:solidFill>
                <a:effectLst>
                  <a:outerShdw blurRad="38100" dist="25400" dir="5400000" algn="ctr" rotWithShape="0">
                    <a:srgbClr val="6E747A">
                      <a:alpha val="43000"/>
                      <a:alpha val="43000"/>
                    </a:srgbClr>
                  </a:outerShdw>
                </a:effectLst>
              </a:rPr>
              <a:t>43.4nm</a:t>
            </a:r>
            <a:endParaRPr lang="en-US" altLang="zh-CN">
              <a:solidFill>
                <a:schemeClr val="accent1"/>
              </a:solidFill>
              <a:effectLst>
                <a:outerShdw blurRad="38100" dist="25400" dir="5400000" algn="ctr" rotWithShape="0">
                  <a:srgbClr val="6E747A">
                    <a:alpha val="43000"/>
                    <a:alpha val="43000"/>
                  </a:srgbClr>
                </a:outerShdw>
              </a:effectLst>
            </a:endParaRPr>
          </a:p>
        </p:txBody>
      </p:sp>
      <p:pic>
        <p:nvPicPr>
          <p:cNvPr id="5" name="图片 4" descr="CleanShot 2023-08-03 at 16.28.13@2x"/>
          <p:cNvPicPr>
            <a:picLocks noChangeAspect="1"/>
          </p:cNvPicPr>
          <p:nvPr>
            <p:custDataLst>
              <p:tags r:id="rId4"/>
            </p:custDataLst>
          </p:nvPr>
        </p:nvPicPr>
        <p:blipFill>
          <a:blip r:embed="rId5"/>
          <a:stretch>
            <a:fillRect/>
          </a:stretch>
        </p:blipFill>
        <p:spPr>
          <a:xfrm>
            <a:off x="5522595" y="1607820"/>
            <a:ext cx="6207125" cy="3350260"/>
          </a:xfrm>
          <a:prstGeom prst="rect">
            <a:avLst/>
          </a:prstGeom>
        </p:spPr>
      </p:pic>
      <p:sp>
        <p:nvSpPr>
          <p:cNvPr id="6" name="文本框 5"/>
          <p:cNvSpPr txBox="1"/>
          <p:nvPr>
            <p:custDataLst>
              <p:tags r:id="rId6"/>
            </p:custDataLst>
          </p:nvPr>
        </p:nvSpPr>
        <p:spPr>
          <a:xfrm>
            <a:off x="7595870" y="1824355"/>
            <a:ext cx="120523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alpha val="43000"/>
                    </a:srgbClr>
                  </a:outerShdw>
                </a:effectLst>
              </a:rPr>
              <a:t>2.7</a:t>
            </a:r>
            <a:r>
              <a:rPr lang="zh-CN" altLang="en-US">
                <a:solidFill>
                  <a:schemeClr val="accent1"/>
                </a:solidFill>
                <a:effectLst>
                  <a:outerShdw blurRad="38100" dist="25400" dir="5400000" algn="ctr" rotWithShape="0">
                    <a:srgbClr val="6E747A">
                      <a:alpha val="43000"/>
                      <a:alpha val="43000"/>
                    </a:srgbClr>
                  </a:outerShdw>
                </a:effectLst>
              </a:rPr>
              <a:t>微米</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ustDataLst>
      <p:tags r:id="rId7"/>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频率对物的影响</a:t>
            </a:r>
            <a:r>
              <a:rPr lang="zh-CN" altLang="en-US"/>
              <a:t>效果</a:t>
            </a:r>
            <a:endParaRPr lang="zh-CN" altLang="en-US"/>
          </a:p>
        </p:txBody>
      </p:sp>
      <p:sp>
        <p:nvSpPr>
          <p:cNvPr id="5" name="文本框 4"/>
          <p:cNvSpPr txBox="1"/>
          <p:nvPr/>
        </p:nvSpPr>
        <p:spPr>
          <a:xfrm>
            <a:off x="7315200" y="2806065"/>
            <a:ext cx="4064000" cy="2306955"/>
          </a:xfrm>
          <a:prstGeom prst="rect">
            <a:avLst/>
          </a:prstGeom>
          <a:noFill/>
        </p:spPr>
        <p:txBody>
          <a:bodyPr wrap="square" rtlCol="0">
            <a:spAutoFit/>
          </a:bodyPr>
          <a:p>
            <a:pPr indent="0" fontAlgn="auto">
              <a:lnSpc>
                <a:spcPct val="150000"/>
              </a:lnSpc>
            </a:pPr>
            <a:r>
              <a:rPr lang="zh-CN" altLang="en-US" sz="2400"/>
              <a:t>通过计算可以得知最大偏移</a:t>
            </a:r>
            <a:r>
              <a:rPr lang="en-US" altLang="zh-CN" sz="2400"/>
              <a:t>“</a:t>
            </a:r>
            <a:r>
              <a:rPr lang="zh-CN" altLang="en-US" sz="2400"/>
              <a:t>物</a:t>
            </a:r>
            <a:r>
              <a:rPr lang="en-US" altLang="zh-CN" sz="2400"/>
              <a:t>”</a:t>
            </a:r>
            <a:r>
              <a:rPr lang="zh-CN" altLang="en-US" sz="2400"/>
              <a:t>差大小与信号上升沿时间成反比。</a:t>
            </a:r>
            <a:endParaRPr lang="zh-CN" altLang="en-US" sz="2400"/>
          </a:p>
          <a:p>
            <a:pPr indent="0" fontAlgn="auto">
              <a:lnSpc>
                <a:spcPct val="150000"/>
              </a:lnSpc>
            </a:pPr>
            <a:r>
              <a:rPr lang="zh-CN" altLang="en-US" sz="2400"/>
              <a:t>电路设计应选择</a:t>
            </a:r>
            <a:r>
              <a:rPr lang="zh-CN" altLang="en-US" sz="2400"/>
              <a:t>两端</a:t>
            </a:r>
            <a:endParaRPr lang="zh-CN" altLang="en-US" sz="2400"/>
          </a:p>
        </p:txBody>
      </p:sp>
      <p:pic>
        <p:nvPicPr>
          <p:cNvPr id="7" name="内容占位符 6"/>
          <p:cNvPicPr>
            <a:picLocks noChangeAspect="1"/>
          </p:cNvPicPr>
          <p:nvPr>
            <p:ph idx="1"/>
            <p:custDataLst>
              <p:tags r:id="rId1"/>
            </p:custDataLst>
          </p:nvPr>
        </p:nvPicPr>
        <p:blipFill>
          <a:blip r:embed="rId2"/>
          <a:stretch>
            <a:fillRect/>
          </a:stretch>
        </p:blipFill>
        <p:spPr>
          <a:xfrm>
            <a:off x="695960" y="1605915"/>
            <a:ext cx="5966460" cy="4470400"/>
          </a:xfrm>
          <a:prstGeom prst="rect">
            <a:avLst/>
          </a:prstGeom>
        </p:spPr>
      </p:pic>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新结构</a:t>
            </a:r>
            <a:r>
              <a:rPr lang="en-US" altLang="zh-CN"/>
              <a:t>——</a:t>
            </a:r>
            <a:r>
              <a:rPr lang="zh-CN" altLang="en-US"/>
              <a:t>后续双偏转的效果（来自</a:t>
            </a:r>
            <a:r>
              <a:rPr lang="zh-CN" altLang="en-US"/>
              <a:t>文章）</a:t>
            </a:r>
            <a:endParaRPr lang="zh-CN" altLang="en-US"/>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文章中的</a:t>
            </a:r>
            <a:r>
              <a:rPr lang="zh-CN" altLang="en-US"/>
              <a:t>计算结果</a:t>
            </a:r>
            <a:endParaRPr lang="zh-CN" altLang="en-US"/>
          </a:p>
        </p:txBody>
      </p:sp>
      <p:sp>
        <p:nvSpPr>
          <p:cNvPr id="3" name="内容占位符 2"/>
          <p:cNvSpPr>
            <a:spLocks noGrp="1"/>
          </p:cNvSpPr>
          <p:nvPr>
            <p:ph idx="1"/>
          </p:nvPr>
        </p:nvSpPr>
        <p:spPr>
          <a:xfrm>
            <a:off x="445135" y="3429000"/>
            <a:ext cx="2278380" cy="4759325"/>
          </a:xfrm>
        </p:spPr>
        <p:txBody>
          <a:bodyPr/>
          <a:p>
            <a:r>
              <a:rPr lang="zh-CN" altLang="en-US"/>
              <a:t>蓝色部分为单极板</a:t>
            </a:r>
            <a:r>
              <a:rPr lang="zh-CN" altLang="en-US"/>
              <a:t>的</a:t>
            </a:r>
            <a:endParaRPr lang="zh-CN" altLang="en-US"/>
          </a:p>
        </p:txBody>
      </p:sp>
      <p:pic>
        <p:nvPicPr>
          <p:cNvPr id="5" name="图片 4" descr="CleanShot 2023-08-03 at 16.30.25@2x"/>
          <p:cNvPicPr>
            <a:picLocks noChangeAspect="1"/>
          </p:cNvPicPr>
          <p:nvPr/>
        </p:nvPicPr>
        <p:blipFill>
          <a:blip r:embed="rId1"/>
          <a:stretch>
            <a:fillRect/>
          </a:stretch>
        </p:blipFill>
        <p:spPr>
          <a:xfrm>
            <a:off x="2606040" y="1600835"/>
            <a:ext cx="7475855" cy="4844415"/>
          </a:xfrm>
          <a:prstGeom prst="rect">
            <a:avLst/>
          </a:prstGeom>
        </p:spPr>
      </p:pic>
      <p:sp>
        <p:nvSpPr>
          <p:cNvPr id="6" name="内容占位符 2"/>
          <p:cNvSpPr>
            <a:spLocks noGrp="1"/>
          </p:cNvSpPr>
          <p:nvPr>
            <p:custDataLst>
              <p:tags r:id="rId2"/>
            </p:custDataLst>
          </p:nvPr>
        </p:nvSpPr>
        <p:spPr>
          <a:xfrm>
            <a:off x="10012680" y="3429000"/>
            <a:ext cx="2035175"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红色部分为</a:t>
            </a:r>
            <a:r>
              <a:rPr lang="zh-CN" altLang="en-US"/>
              <a:t>双极板</a:t>
            </a:r>
            <a:r>
              <a:rPr lang="zh-CN" altLang="en-US"/>
              <a:t>的</a:t>
            </a:r>
            <a:endParaRPr lang="zh-CN" altLang="en-US"/>
          </a:p>
        </p:txBody>
      </p:sp>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后续</a:t>
            </a:r>
            <a:r>
              <a:rPr lang="zh-CN" altLang="en-US"/>
              <a:t>工作</a:t>
            </a:r>
            <a:endParaRPr lang="zh-CN" altLang="en-US"/>
          </a:p>
        </p:txBody>
      </p:sp>
      <p:sp>
        <p:nvSpPr>
          <p:cNvPr id="3" name="内容占位符 2"/>
          <p:cNvSpPr>
            <a:spLocks noGrp="1"/>
          </p:cNvSpPr>
          <p:nvPr>
            <p:ph idx="1"/>
          </p:nvPr>
        </p:nvSpPr>
        <p:spPr/>
        <p:txBody>
          <a:bodyPr/>
          <a:p>
            <a:r>
              <a:rPr lang="zh-CN" altLang="en-US">
                <a:sym typeface="+mn-ea"/>
              </a:rPr>
              <a:t>分析实际在</a:t>
            </a:r>
            <a:r>
              <a:rPr lang="zh-CN" altLang="en-US">
                <a:sym typeface="+mn-ea"/>
              </a:rPr>
              <a:t>整个光学系统中，这个装置实际能够设置的大小。从而</a:t>
            </a:r>
            <a:r>
              <a:rPr lang="zh-CN" altLang="en-US"/>
              <a:t>确定极板大小</a:t>
            </a:r>
            <a:r>
              <a:rPr lang="zh-CN" altLang="en-US"/>
              <a:t>尺寸。</a:t>
            </a:r>
            <a:endParaRPr lang="zh-CN" altLang="en-US"/>
          </a:p>
          <a:p>
            <a:r>
              <a:rPr lang="zh-CN" altLang="en-US"/>
              <a:t>以及在此处光阑的理想大小，方便确定最后的极板间电压</a:t>
            </a:r>
            <a:r>
              <a:rPr lang="zh-CN" altLang="en-US"/>
              <a:t>大小。</a:t>
            </a:r>
            <a:endParaRPr lang="zh-CN" altLang="en-US"/>
          </a:p>
          <a:p>
            <a:r>
              <a:rPr lang="zh-CN" altLang="en-US"/>
              <a:t>对信号进行升级。减小上升沿的</a:t>
            </a:r>
            <a:r>
              <a:rPr lang="zh-CN" altLang="en-US"/>
              <a:t>长度。</a:t>
            </a:r>
            <a:endParaRPr lang="zh-CN" altLang="en-US"/>
          </a:p>
          <a:p>
            <a:r>
              <a:rPr lang="zh-CN" altLang="en-US"/>
              <a:t>有了确定的极板大小范围和间距范围</a:t>
            </a:r>
            <a:r>
              <a:rPr lang="zh-CN" altLang="en-US"/>
              <a:t>后，可以对双极板的间距，以及马蹄形回路的长度（延迟时间）进行</a:t>
            </a:r>
            <a:r>
              <a:rPr lang="zh-CN" altLang="en-US"/>
              <a:t>设计。</a:t>
            </a:r>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170625"/>
            <a:ext cx="10969200" cy="705600"/>
          </a:xfrm>
        </p:spPr>
        <p:txBody>
          <a:bodyPr>
            <a:normAutofit fontScale="90000"/>
          </a:bodyPr>
          <a:p>
            <a:r>
              <a:rPr lang="zh-CN" altLang="en-US" sz="4400"/>
              <a:t>程序计算精度</a:t>
            </a:r>
            <a:r>
              <a:rPr lang="en-US" altLang="zh-CN"/>
              <a:t>——</a:t>
            </a:r>
            <a:r>
              <a:rPr lang="zh-CN" altLang="en-US"/>
              <a:t>结果</a:t>
            </a:r>
            <a:r>
              <a:rPr lang="zh-CN" altLang="en-US"/>
              <a:t>对比</a:t>
            </a:r>
            <a:endParaRPr lang="zh-CN" alt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a:t>
            </a:r>
            <a:r>
              <a:rPr lang="zh-CN" altLang="en-US"/>
              <a:t>对比</a:t>
            </a:r>
            <a:endParaRPr lang="zh-CN" altLang="en-US"/>
          </a:p>
        </p:txBody>
      </p:sp>
      <p:pic>
        <p:nvPicPr>
          <p:cNvPr id="4" name="图片 3" descr="CleanShot 2023-08-03 at 17.05.57@2x"/>
          <p:cNvPicPr>
            <a:picLocks noChangeAspect="1"/>
          </p:cNvPicPr>
          <p:nvPr/>
        </p:nvPicPr>
        <p:blipFill>
          <a:blip r:embed="rId1"/>
          <a:stretch>
            <a:fillRect/>
          </a:stretch>
        </p:blipFill>
        <p:spPr>
          <a:xfrm>
            <a:off x="775970" y="1490345"/>
            <a:ext cx="4942205" cy="3362960"/>
          </a:xfrm>
          <a:prstGeom prst="rect">
            <a:avLst/>
          </a:prstGeom>
        </p:spPr>
      </p:pic>
      <p:pic>
        <p:nvPicPr>
          <p:cNvPr id="6" name="图片 5" descr="CleanShot 2023-08-03 at 17.07.36@2x"/>
          <p:cNvPicPr>
            <a:picLocks noChangeAspect="1"/>
          </p:cNvPicPr>
          <p:nvPr/>
        </p:nvPicPr>
        <p:blipFill>
          <a:blip r:embed="rId2"/>
          <a:stretch>
            <a:fillRect/>
          </a:stretch>
        </p:blipFill>
        <p:spPr>
          <a:xfrm>
            <a:off x="6489700" y="1490345"/>
            <a:ext cx="4281170" cy="3037840"/>
          </a:xfrm>
          <a:prstGeom prst="rect">
            <a:avLst/>
          </a:prstGeom>
        </p:spPr>
      </p:pic>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a:t>
            </a:r>
            <a:endParaRPr lang="zh-CN" altLang="en-US"/>
          </a:p>
        </p:txBody>
      </p:sp>
      <p:sp>
        <p:nvSpPr>
          <p:cNvPr id="3" name="内容占位符 2"/>
          <p:cNvSpPr>
            <a:spLocks noGrp="1"/>
          </p:cNvSpPr>
          <p:nvPr>
            <p:ph idx="1"/>
          </p:nvPr>
        </p:nvSpPr>
        <p:spPr/>
        <p:txBody>
          <a:bodyPr>
            <a:normAutofit/>
          </a:bodyPr>
          <a:p>
            <a:pPr>
              <a:lnSpc>
                <a:spcPct val="150000"/>
              </a:lnSpc>
            </a:pPr>
            <a:r>
              <a:rPr lang="zh-CN" altLang="en-US" sz="2000"/>
              <a:t>对于</a:t>
            </a:r>
            <a:r>
              <a:rPr lang="en-US" altLang="zh-CN" sz="2000"/>
              <a:t>0</a:t>
            </a:r>
            <a:r>
              <a:rPr lang="zh-CN" altLang="en-US" sz="2000"/>
              <a:t>的处理：</a:t>
            </a:r>
            <a:endParaRPr lang="zh-CN" altLang="en-US" sz="2000"/>
          </a:p>
          <a:p>
            <a:pPr marL="457200" lvl="1" indent="0">
              <a:lnSpc>
                <a:spcPct val="150000"/>
              </a:lnSpc>
              <a:buNone/>
            </a:pPr>
            <a:r>
              <a:rPr lang="zh-CN" altLang="en-US" sz="2000"/>
              <a:t>目前由于计算光路反向延长</a:t>
            </a:r>
            <a:r>
              <a:rPr lang="zh-CN" altLang="en-US" sz="2000"/>
              <a:t>线时会涉及到一些分母为</a:t>
            </a:r>
            <a:r>
              <a:rPr lang="en-US" altLang="zh-CN" sz="2000"/>
              <a:t>0</a:t>
            </a:r>
            <a:r>
              <a:rPr lang="zh-CN" altLang="en-US" sz="2000"/>
              <a:t>的情况，会对信号进行平移处理。计算后再平移回来，这里会导致计算结果产生偏差。目前没有更好的方法。</a:t>
            </a:r>
            <a:endParaRPr lang="zh-CN" altLang="en-US" sz="2000"/>
          </a:p>
          <a:p>
            <a:pPr>
              <a:lnSpc>
                <a:spcPct val="150000"/>
              </a:lnSpc>
            </a:pPr>
            <a:r>
              <a:rPr lang="zh-CN" altLang="en-US" sz="2000"/>
              <a:t>对于残差的处理</a:t>
            </a:r>
            <a:endParaRPr lang="zh-CN" altLang="en-US" sz="2000"/>
          </a:p>
          <a:p>
            <a:pPr marL="0" lvl="1" indent="457200">
              <a:lnSpc>
                <a:spcPct val="150000"/>
              </a:lnSpc>
              <a:buNone/>
            </a:pPr>
            <a:r>
              <a:rPr lang="zh-CN" altLang="en-US" sz="2000"/>
              <a:t>由于计算方法的原因计算结果</a:t>
            </a:r>
            <a:r>
              <a:rPr lang="zh-CN" altLang="en-US" sz="2000">
                <a:sym typeface="+mn-ea"/>
              </a:rPr>
              <a:t>有一定的残差积累导致结果不精确，这种效应会由计算</a:t>
            </a:r>
            <a:r>
              <a:rPr lang="en-US" altLang="zh-CN" sz="2000">
                <a:sym typeface="+mn-ea"/>
              </a:rPr>
              <a:t>   </a:t>
            </a:r>
            <a:endParaRPr lang="en-US" altLang="zh-CN" sz="2000">
              <a:sym typeface="+mn-ea"/>
            </a:endParaRPr>
          </a:p>
          <a:p>
            <a:pPr marL="0" lvl="1" indent="457200">
              <a:lnSpc>
                <a:spcPct val="150000"/>
              </a:lnSpc>
              <a:buNone/>
            </a:pPr>
            <a:r>
              <a:rPr lang="zh-CN" altLang="en-US" sz="2000">
                <a:sym typeface="+mn-ea"/>
              </a:rPr>
              <a:t>网格的密度产生区别，后续会</a:t>
            </a:r>
            <a:r>
              <a:rPr lang="zh-CN" altLang="en-US" sz="2000">
                <a:sym typeface="+mn-ea"/>
              </a:rPr>
              <a:t>使用残差权重的数值计算方法</a:t>
            </a:r>
            <a:r>
              <a:rPr lang="zh-CN" altLang="en-US" sz="2000">
                <a:sym typeface="+mn-ea"/>
              </a:rPr>
              <a:t>修改程序，尽量还原精确解。</a:t>
            </a:r>
            <a:endParaRPr lang="zh-CN" altLang="en-US" sz="2000"/>
          </a:p>
          <a:p>
            <a:pPr marL="457200" lvl="1" indent="0">
              <a:lnSpc>
                <a:spcPct val="150000"/>
              </a:lnSpc>
              <a:buNone/>
            </a:pPr>
            <a:endParaRPr lang="zh-CN" altLang="en-US" sz="200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595440"/>
            <a:ext cx="10969200" cy="705600"/>
          </a:xfrm>
        </p:spPr>
        <p:txBody>
          <a:bodyPr/>
          <a:p>
            <a:r>
              <a:rPr lang="zh-CN" altLang="en-US"/>
              <a:t>谢谢</a:t>
            </a:r>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基本参数</a:t>
            </a:r>
            <a:endParaRPr lang="zh-CN" altLang="en-US"/>
          </a:p>
        </p:txBody>
      </p:sp>
      <p:pic>
        <p:nvPicPr>
          <p:cNvPr id="4" name="内容占位符 3"/>
          <p:cNvPicPr>
            <a:picLocks noChangeAspect="1"/>
          </p:cNvPicPr>
          <p:nvPr>
            <p:custDataLst>
              <p:tags r:id="rId1"/>
            </p:custDataLst>
          </p:nvPr>
        </p:nvPicPr>
        <p:blipFill>
          <a:blip r:embed="rId2"/>
          <a:srcRect t="10247" r="53740"/>
          <a:stretch>
            <a:fillRect/>
          </a:stretch>
        </p:blipFill>
        <p:spPr>
          <a:xfrm>
            <a:off x="2451735" y="1390015"/>
            <a:ext cx="3644265" cy="5385435"/>
          </a:xfrm>
          <a:prstGeom prst="rect">
            <a:avLst/>
          </a:prstGeom>
        </p:spPr>
      </p:pic>
      <p:cxnSp>
        <p:nvCxnSpPr>
          <p:cNvPr id="5" name="直接连接符 4"/>
          <p:cNvCxnSpPr/>
          <p:nvPr/>
        </p:nvCxnSpPr>
        <p:spPr>
          <a:xfrm flipV="1">
            <a:off x="5395595" y="1960245"/>
            <a:ext cx="4626610" cy="57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6" name="直接连接符 5"/>
          <p:cNvCxnSpPr/>
          <p:nvPr>
            <p:custDataLst>
              <p:tags r:id="rId3"/>
            </p:custDataLst>
          </p:nvPr>
        </p:nvCxnSpPr>
        <p:spPr>
          <a:xfrm flipV="1">
            <a:off x="5395595" y="5180965"/>
            <a:ext cx="4626610" cy="571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custDataLst>
              <p:tags r:id="rId4"/>
            </p:custDataLst>
          </p:nvPr>
        </p:nvCxnSpPr>
        <p:spPr>
          <a:xfrm>
            <a:off x="3441700" y="1079500"/>
            <a:ext cx="0" cy="14776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连接符 7"/>
          <p:cNvCxnSpPr/>
          <p:nvPr>
            <p:custDataLst>
              <p:tags r:id="rId5"/>
            </p:custDataLst>
          </p:nvPr>
        </p:nvCxnSpPr>
        <p:spPr>
          <a:xfrm>
            <a:off x="5395595" y="1079500"/>
            <a:ext cx="0" cy="147764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直接箭头连接符 8"/>
          <p:cNvCxnSpPr/>
          <p:nvPr/>
        </p:nvCxnSpPr>
        <p:spPr>
          <a:xfrm>
            <a:off x="7048500" y="1984375"/>
            <a:ext cx="5715" cy="31902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6"/>
            </p:custDataLst>
          </p:nvPr>
        </p:nvCxnSpPr>
        <p:spPr>
          <a:xfrm>
            <a:off x="3453765" y="1381125"/>
            <a:ext cx="1917700" cy="57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7898765" y="2738120"/>
            <a:ext cx="2303780" cy="645160"/>
          </a:xfrm>
          <a:prstGeom prst="rect">
            <a:avLst/>
          </a:prstGeom>
          <a:noFill/>
        </p:spPr>
        <p:txBody>
          <a:bodyPr wrap="square" rtlCol="0">
            <a:spAutoFit/>
          </a:bodyPr>
          <a:p>
            <a:r>
              <a:rPr lang="zh-CN" altLang="en-US"/>
              <a:t>极板长度</a:t>
            </a:r>
            <a:r>
              <a:rPr lang="en-US" altLang="zh-CN"/>
              <a:t>=12.5mm</a:t>
            </a:r>
            <a:endParaRPr lang="en-US" altLang="zh-CN"/>
          </a:p>
          <a:p>
            <a:r>
              <a:rPr lang="en-US" altLang="zh-CN"/>
              <a:t>极板间电压=200V</a:t>
            </a:r>
            <a:endParaRPr lang="en-US" altLang="zh-CN"/>
          </a:p>
        </p:txBody>
      </p:sp>
      <p:sp>
        <p:nvSpPr>
          <p:cNvPr id="12" name="文本框 11"/>
          <p:cNvSpPr txBox="1"/>
          <p:nvPr>
            <p:custDataLst>
              <p:tags r:id="rId7"/>
            </p:custDataLst>
          </p:nvPr>
        </p:nvSpPr>
        <p:spPr>
          <a:xfrm>
            <a:off x="3453765" y="608330"/>
            <a:ext cx="2303780" cy="368300"/>
          </a:xfrm>
          <a:prstGeom prst="rect">
            <a:avLst/>
          </a:prstGeom>
          <a:noFill/>
        </p:spPr>
        <p:txBody>
          <a:bodyPr wrap="square" rtlCol="0">
            <a:spAutoFit/>
          </a:bodyPr>
          <a:p>
            <a:r>
              <a:rPr lang="zh-CN" altLang="en-US"/>
              <a:t>极板间隙</a:t>
            </a:r>
            <a:r>
              <a:rPr lang="en-US" altLang="zh-CN"/>
              <a:t>=0.5mm</a:t>
            </a:r>
            <a:endParaRPr lang="en-US" altLang="zh-CN"/>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descr="X1"/>
          <p:cNvPicPr>
            <a:picLocks noChangeAspect="1"/>
          </p:cNvPicPr>
          <p:nvPr>
            <p:ph idx="1"/>
          </p:nvPr>
        </p:nvPicPr>
        <p:blipFill>
          <a:blip r:embed="rId1"/>
          <a:stretch>
            <a:fillRect/>
          </a:stretch>
        </p:blipFill>
        <p:spPr>
          <a:xfrm>
            <a:off x="158115" y="1751330"/>
            <a:ext cx="6910705" cy="4265930"/>
          </a:xfrm>
          <a:prstGeom prst="rect">
            <a:avLst/>
          </a:prstGeom>
        </p:spPr>
      </p:pic>
      <p:sp>
        <p:nvSpPr>
          <p:cNvPr id="2" name="标题 1"/>
          <p:cNvSpPr>
            <a:spLocks noGrp="1"/>
          </p:cNvSpPr>
          <p:nvPr>
            <p:ph type="title"/>
          </p:nvPr>
        </p:nvSpPr>
        <p:spPr/>
        <p:txBody>
          <a:bodyPr/>
          <a:p>
            <a:r>
              <a:rPr lang="zh-CN" altLang="en-US"/>
              <a:t>单偏转Beam Blank 极板底端偏转量</a:t>
            </a:r>
            <a:endParaRPr lang="zh-CN" altLang="en-US"/>
          </a:p>
        </p:txBody>
      </p:sp>
      <p:cxnSp>
        <p:nvCxnSpPr>
          <p:cNvPr id="6" name="直接箭头连接符 5"/>
          <p:cNvCxnSpPr/>
          <p:nvPr/>
        </p:nvCxnSpPr>
        <p:spPr>
          <a:xfrm>
            <a:off x="2050415" y="3775710"/>
            <a:ext cx="356489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3413760" y="344170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sp>
        <p:nvSpPr>
          <p:cNvPr id="10" name="文本框 9"/>
          <p:cNvSpPr txBox="1"/>
          <p:nvPr>
            <p:custDataLst>
              <p:tags r:id="rId2"/>
            </p:custDataLst>
          </p:nvPr>
        </p:nvSpPr>
        <p:spPr>
          <a:xfrm>
            <a:off x="2164715" y="5764530"/>
            <a:ext cx="960120" cy="213995"/>
          </a:xfrm>
          <a:prstGeom prst="rect">
            <a:avLst/>
          </a:prstGeom>
          <a:noFill/>
        </p:spPr>
        <p:txBody>
          <a:bodyPr wrap="square" rtlCol="0">
            <a:spAutoFit/>
          </a:bodyPr>
          <a:p>
            <a:r>
              <a:rPr lang="en-US" altLang="zh-CN" sz="800"/>
              <a:t>/100ps</a:t>
            </a:r>
            <a:endParaRPr lang="en-US" altLang="zh-CN" sz="800"/>
          </a:p>
        </p:txBody>
      </p:sp>
      <p:pic>
        <p:nvPicPr>
          <p:cNvPr id="11" name="内容占位符 3"/>
          <p:cNvPicPr>
            <a:picLocks noChangeAspect="1"/>
          </p:cNvPicPr>
          <p:nvPr>
            <p:custDataLst>
              <p:tags r:id="rId3"/>
            </p:custDataLst>
          </p:nvPr>
        </p:nvPicPr>
        <p:blipFill>
          <a:blip r:embed="rId4"/>
          <a:srcRect t="10247" r="53740"/>
          <a:stretch>
            <a:fillRect/>
          </a:stretch>
        </p:blipFill>
        <p:spPr>
          <a:xfrm>
            <a:off x="7261860" y="1417320"/>
            <a:ext cx="3481705" cy="5146040"/>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4585" y="504260"/>
            <a:ext cx="10969200" cy="705600"/>
          </a:xfrm>
        </p:spPr>
        <p:txBody>
          <a:bodyPr/>
          <a:p>
            <a:r>
              <a:rPr lang="zh-CN" altLang="en-US"/>
              <a:t>单偏转Beam Blank 电子束移动误差</a:t>
            </a:r>
            <a:endParaRPr lang="zh-CN" altLang="en-US"/>
          </a:p>
        </p:txBody>
      </p:sp>
      <p:pic>
        <p:nvPicPr>
          <p:cNvPr id="5" name="内容占位符 4" descr="s1"/>
          <p:cNvPicPr>
            <a:picLocks noChangeAspect="1"/>
          </p:cNvPicPr>
          <p:nvPr>
            <p:ph idx="1"/>
          </p:nvPr>
        </p:nvPicPr>
        <p:blipFill>
          <a:blip r:embed="rId1"/>
          <a:stretch>
            <a:fillRect/>
          </a:stretch>
        </p:blipFill>
        <p:spPr>
          <a:xfrm>
            <a:off x="405130" y="1604010"/>
            <a:ext cx="7165340" cy="4653280"/>
          </a:xfrm>
          <a:prstGeom prst="rect">
            <a:avLst/>
          </a:prstGeom>
        </p:spPr>
      </p:pic>
      <p:cxnSp>
        <p:nvCxnSpPr>
          <p:cNvPr id="6" name="直接连接符 5"/>
          <p:cNvCxnSpPr/>
          <p:nvPr/>
        </p:nvCxnSpPr>
        <p:spPr>
          <a:xfrm>
            <a:off x="2374265" y="2700655"/>
            <a:ext cx="7620" cy="25527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nvCxnSpPr>
        <p:spPr>
          <a:xfrm flipH="1" flipV="1">
            <a:off x="6047105" y="2677795"/>
            <a:ext cx="7620" cy="26670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2374265" y="3653155"/>
            <a:ext cx="3634740" cy="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
            </p:custDataLst>
          </p:nvPr>
        </p:nvSpPr>
        <p:spPr>
          <a:xfrm>
            <a:off x="3587750" y="3282950"/>
            <a:ext cx="1254125" cy="275590"/>
          </a:xfrm>
          <a:prstGeom prst="rect">
            <a:avLst/>
          </a:prstGeom>
          <a:noFill/>
        </p:spPr>
        <p:txBody>
          <a:bodyPr wrap="square" rtlCol="0">
            <a:spAutoFit/>
          </a:bodyPr>
          <a:p>
            <a:r>
              <a:rPr lang="en-US" altLang="zh-CN" sz="1200">
                <a:solidFill>
                  <a:schemeClr val="accent1"/>
                </a:solidFill>
              </a:rPr>
              <a:t>Beam on</a:t>
            </a:r>
            <a:endParaRPr lang="en-US" altLang="zh-CN" sz="1200">
              <a:solidFill>
                <a:schemeClr val="accent1"/>
              </a:solidFill>
            </a:endParaRPr>
          </a:p>
        </p:txBody>
      </p:sp>
      <p:cxnSp>
        <p:nvCxnSpPr>
          <p:cNvPr id="11" name="直接连接符 10"/>
          <p:cNvCxnSpPr/>
          <p:nvPr/>
        </p:nvCxnSpPr>
        <p:spPr>
          <a:xfrm flipH="1" flipV="1">
            <a:off x="2496185" y="2685415"/>
            <a:ext cx="15240" cy="256794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H="1" flipV="1">
            <a:off x="2473325" y="4834255"/>
            <a:ext cx="548640" cy="175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3"/>
            </p:custDataLst>
          </p:nvPr>
        </p:nvSpPr>
        <p:spPr>
          <a:xfrm>
            <a:off x="3021965" y="4887595"/>
            <a:ext cx="1254125" cy="275590"/>
          </a:xfrm>
          <a:prstGeom prst="rect">
            <a:avLst/>
          </a:prstGeom>
          <a:noFill/>
        </p:spPr>
        <p:txBody>
          <a:bodyPr wrap="square" rtlCol="0">
            <a:spAutoFit/>
          </a:bodyPr>
          <a:p>
            <a:r>
              <a:rPr lang="en-US" altLang="zh-CN" sz="1200">
                <a:solidFill>
                  <a:schemeClr val="accent1"/>
                </a:solidFill>
              </a:rPr>
              <a:t>35.8</a:t>
            </a:r>
            <a:r>
              <a:rPr lang="en-US" altLang="zh-CN" sz="1200">
                <a:solidFill>
                  <a:schemeClr val="accent1"/>
                </a:solidFill>
              </a:rPr>
              <a:t>ns</a:t>
            </a:r>
            <a:endParaRPr lang="en-US" altLang="zh-CN" sz="1200">
              <a:solidFill>
                <a:schemeClr val="accent1"/>
              </a:solidFill>
            </a:endParaRPr>
          </a:p>
        </p:txBody>
      </p:sp>
      <p:cxnSp>
        <p:nvCxnSpPr>
          <p:cNvPr id="14" name="直接连接符 13"/>
          <p:cNvCxnSpPr/>
          <p:nvPr/>
        </p:nvCxnSpPr>
        <p:spPr>
          <a:xfrm flipV="1">
            <a:off x="5376545" y="2731135"/>
            <a:ext cx="7620" cy="259842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5041265" y="4902835"/>
            <a:ext cx="571500" cy="3733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4"/>
            </p:custDataLst>
          </p:nvPr>
        </p:nvSpPr>
        <p:spPr>
          <a:xfrm>
            <a:off x="4276090" y="5253355"/>
            <a:ext cx="1254125" cy="275590"/>
          </a:xfrm>
          <a:prstGeom prst="rect">
            <a:avLst/>
          </a:prstGeom>
          <a:noFill/>
        </p:spPr>
        <p:txBody>
          <a:bodyPr wrap="square" rtlCol="0">
            <a:spAutoFit/>
          </a:bodyPr>
          <a:p>
            <a:r>
              <a:rPr lang="en-US" altLang="zh-CN" sz="1200">
                <a:solidFill>
                  <a:schemeClr val="accent1"/>
                </a:solidFill>
              </a:rPr>
              <a:t>201.7ns</a:t>
            </a:r>
            <a:endParaRPr lang="en-US" altLang="zh-CN" sz="1200">
              <a:solidFill>
                <a:schemeClr val="accent1"/>
              </a:solidFill>
            </a:endParaRPr>
          </a:p>
        </p:txBody>
      </p:sp>
      <p:pic>
        <p:nvPicPr>
          <p:cNvPr id="3" name="内容占位符 3"/>
          <p:cNvPicPr>
            <a:picLocks noChangeAspect="1"/>
          </p:cNvPicPr>
          <p:nvPr>
            <p:custDataLst>
              <p:tags r:id="rId5"/>
            </p:custDataLst>
          </p:nvPr>
        </p:nvPicPr>
        <p:blipFill>
          <a:blip r:embed="rId6"/>
          <a:srcRect t="10247" r="53740"/>
          <a:stretch>
            <a:fillRect/>
          </a:stretch>
        </p:blipFill>
        <p:spPr>
          <a:xfrm>
            <a:off x="7738745" y="1793240"/>
            <a:ext cx="3375025" cy="4988560"/>
          </a:xfrm>
          <a:prstGeom prst="rect">
            <a:avLst/>
          </a:prstGeom>
        </p:spPr>
      </p:pic>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5.xml><?xml version="1.0" encoding="utf-8"?>
<p:tagLst xmlns:p="http://schemas.openxmlformats.org/presentationml/2006/main">
  <p:tag name="TABLE_ENDDRAG_ORIGIN_RECT" val="447*244"/>
  <p:tag name="TABLE_ENDDRAG_RECT" val="23*134*447*244"/>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2.xml><?xml version="1.0" encoding="utf-8"?>
<p:tagLst xmlns:p="http://schemas.openxmlformats.org/presentationml/2006/main">
  <p:tag name="KSO_WM_SPECIAL_SOURCE" val="bdnull"/>
</p:tagLst>
</file>

<file path=ppt/tags/tag3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78.xml><?xml version="1.0" encoding="utf-8"?>
<p:tagLst xmlns:p="http://schemas.openxmlformats.org/presentationml/2006/main">
  <p:tag name="KSO_WM_SPECIAL_SOURCE" val="bdnull"/>
</p:tagLst>
</file>

<file path=ppt/tags/tag37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84.xml><?xml version="1.0" encoding="utf-8"?>
<p:tagLst xmlns:p="http://schemas.openxmlformats.org/presentationml/2006/main">
  <p:tag name="KSO_WM_SPECIAL_SOURCE" val="bdnul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SPECIAL_SOURCE" val="bdnu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2.xml><?xml version="1.0" encoding="utf-8"?>
<p:tagLst xmlns:p="http://schemas.openxmlformats.org/presentationml/2006/main">
  <p:tag name="KSO_WM_SPECIAL_SOURCE" val="bdnul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6.xml><?xml version="1.0" encoding="utf-8"?>
<p:tagLst xmlns:p="http://schemas.openxmlformats.org/presentationml/2006/main">
  <p:tag name="KSO_WM_SPECIAL_SOURCE" val="bdnull"/>
</p:tagLst>
</file>

<file path=ppt/tags/tag3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9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COMMONDATA" val="eyJoZGlkIjoiYjY1MGU1ZWRiOTdhZjg3MTJmZDY5MTMwNTg1YTEyMjYifQ=="/>
  <p:tag name="commondata" val="eyJoZGlkIjoiYTYwZDg5NzM3ZDlmNTViMGI0YmNhZTgxZTYwY2FlMjUi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
</p:tagLst>
</file>

<file path=ppt/tags/tag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3176</Words>
  <Application>WPS 演示</Application>
  <PresentationFormat>宽屏</PresentationFormat>
  <Paragraphs>585</Paragraphs>
  <Slides>69</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69</vt:i4>
      </vt:variant>
    </vt:vector>
  </HeadingPairs>
  <TitlesOfParts>
    <vt:vector size="78" baseType="lpstr">
      <vt:lpstr>Arial</vt:lpstr>
      <vt:lpstr>宋体</vt:lpstr>
      <vt:lpstr>Wingdings</vt:lpstr>
      <vt:lpstr>Wingdings</vt:lpstr>
      <vt:lpstr>微软雅黑</vt:lpstr>
      <vt:lpstr>Arial Unicode MS</vt:lpstr>
      <vt:lpstr>Calibri</vt:lpstr>
      <vt:lpstr>黑体</vt:lpstr>
      <vt:lpstr>WPS</vt:lpstr>
      <vt:lpstr>PowerPoint 演示文稿</vt:lpstr>
      <vt:lpstr>原理分析——Beam Blank设计对曝光加工的影响</vt:lpstr>
      <vt:lpstr>误差产生机理</vt:lpstr>
      <vt:lpstr>对于电子偏移量的计算流程</vt:lpstr>
      <vt:lpstr>理论分析</vt:lpstr>
      <vt:lpstr>理论分析</vt:lpstr>
      <vt:lpstr>基本参数</vt:lpstr>
      <vt:lpstr>单偏转Beam Blank 极板底端偏转量</vt:lpstr>
      <vt:lpstr>单偏转Beam Blank 电子束移动误差</vt:lpstr>
      <vt:lpstr>样品曝光效果之间关系</vt:lpstr>
      <vt:lpstr>高斯剂量分布</vt:lpstr>
      <vt:lpstr>扫描函数</vt:lpstr>
      <vt:lpstr>样品曝光效果</vt:lpstr>
      <vt:lpstr>样品曝光效果</vt:lpstr>
      <vt:lpstr>单点曝光</vt:lpstr>
      <vt:lpstr>曝光效果以及剂量选取</vt:lpstr>
      <vt:lpstr>扫描方向</vt:lpstr>
      <vt:lpstr>更高频的扫描速度</vt:lpstr>
      <vt:lpstr>PowerPoint 演示文稿</vt:lpstr>
      <vt:lpstr>总结</vt:lpstr>
      <vt:lpstr>论文结果对比</vt:lpstr>
      <vt:lpstr>后续工作展望</vt:lpstr>
      <vt:lpstr>双偏转Beam Blank 电子束移动误差对比</vt:lpstr>
      <vt:lpstr>实际情况分析——通过仿真和测量给出实际信号的波形图</vt:lpstr>
      <vt:lpstr>EBL束闸上升沿下降沿时间测试报告</vt:lpstr>
      <vt:lpstr>电压打开阶段</vt:lpstr>
      <vt:lpstr>电压关闭阶段</vt:lpstr>
      <vt:lpstr>通过simscape仿真计算极板端信号情况</vt:lpstr>
      <vt:lpstr>仿真结果</vt:lpstr>
      <vt:lpstr>测试结果</vt:lpstr>
      <vt:lpstr>测试结果</vt:lpstr>
      <vt:lpstr>仿真计算误差极小可以忽略不计 实验误差大概在3%左右 个人认为影响可以忽略不计 </vt:lpstr>
      <vt:lpstr>实际情况分析——针对目前的beam blank 在30KeV和50KeV下不同扫描速度对曝光结果产生的影响</vt:lpstr>
      <vt:lpstr>30kev </vt:lpstr>
      <vt:lpstr>5Mhz</vt:lpstr>
      <vt:lpstr>10Mhz</vt:lpstr>
      <vt:lpstr>20Mhz</vt:lpstr>
      <vt:lpstr>50Mhz</vt:lpstr>
      <vt:lpstr>50kev </vt:lpstr>
      <vt:lpstr>5Mhz</vt:lpstr>
      <vt:lpstr>10Mhz</vt:lpstr>
      <vt:lpstr>20Mhz</vt:lpstr>
      <vt:lpstr>50Mhz</vt:lpstr>
      <vt:lpstr>统计结果以及结论</vt:lpstr>
      <vt:lpstr>新结构——可行性分析</vt:lpstr>
      <vt:lpstr>对于极板结构的设计主要关注的几个问题</vt:lpstr>
      <vt:lpstr>通过计算，讨论关于新结构的一些构想</vt:lpstr>
      <vt:lpstr>新结构——关于光阑选取的讨论</vt:lpstr>
      <vt:lpstr>目前的设计</vt:lpstr>
      <vt:lpstr>50kev</vt:lpstr>
      <vt:lpstr>100keV</vt:lpstr>
      <vt:lpstr>分析</vt:lpstr>
      <vt:lpstr>新设计（论文中提供的一种针对100KeV电子束曝光机）</vt:lpstr>
      <vt:lpstr>100keV</vt:lpstr>
      <vt:lpstr>50KeV</vt:lpstr>
      <vt:lpstr>新结构——成像效果的讨论</vt:lpstr>
      <vt:lpstr>对比两种结构在100kev下 “物”偏差的分布</vt:lpstr>
      <vt:lpstr>横向对比两种结构在50kev下 物差的分布</vt:lpstr>
      <vt:lpstr>结论</vt:lpstr>
      <vt:lpstr>新结构——关于信号上升沿时间的讨论</vt:lpstr>
      <vt:lpstr>关于当前信号产生的偏移</vt:lpstr>
      <vt:lpstr>频率对物的影响效果</vt:lpstr>
      <vt:lpstr>新结构——后续双偏转的效果（来自文章）</vt:lpstr>
      <vt:lpstr>文章中的计算结果</vt:lpstr>
      <vt:lpstr>后续工作</vt:lpstr>
      <vt:lpstr>程序计算精度——结果对比</vt:lpstr>
      <vt:lpstr>计算对比</vt:lpstr>
      <vt:lpstr>分析</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大卫</cp:lastModifiedBy>
  <cp:revision>167</cp:revision>
  <dcterms:created xsi:type="dcterms:W3CDTF">2023-10-19T15:01:00Z</dcterms:created>
  <dcterms:modified xsi:type="dcterms:W3CDTF">2023-10-20T20:33:49Z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997541F7C7254F69B199E85B7551AC57_13</vt:lpwstr>
  </property>
</Properties>
</file>